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0" r:id="rId2"/>
    <p:sldId id="261" r:id="rId3"/>
    <p:sldId id="282" r:id="rId4"/>
    <p:sldId id="283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281" r:id="rId3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6347"/>
    <a:srgbClr val="724C9D"/>
    <a:srgbClr val="33ABAE"/>
    <a:srgbClr val="A50021"/>
    <a:srgbClr val="9B261E"/>
    <a:srgbClr val="994741"/>
    <a:srgbClr val="FFF2CC"/>
    <a:srgbClr val="C5E0B4"/>
    <a:srgbClr val="E2F0D9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59" autoAdjust="0"/>
    <p:restoredTop sz="96404" autoAdjust="0"/>
  </p:normalViewPr>
  <p:slideViewPr>
    <p:cSldViewPr snapToGrid="0">
      <p:cViewPr varScale="1">
        <p:scale>
          <a:sx n="62" d="100"/>
          <a:sy n="62" d="100"/>
        </p:scale>
        <p:origin x="48" y="1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C50C6-FAEB-42BC-8815-F26322BADFBF}" type="datetimeFigureOut">
              <a:rPr lang="ru-RU" smtClean="0"/>
              <a:pPr/>
              <a:t>19.06.2026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C0AC1-2A17-4B0C-A74B-CE0297EC29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643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C0AC1-2A17-4B0C-A74B-CE0297EC29C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68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C0AC1-2A17-4B0C-A74B-CE0297EC29C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509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C0AC1-2A17-4B0C-A74B-CE0297EC29C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384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C0AC1-2A17-4B0C-A74B-CE0297EC29C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157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C0AC1-2A17-4B0C-A74B-CE0297EC29C6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63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1E3B7-639C-4208-8FA9-19D72CB2E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977A75-EA52-45B2-AC40-763A0AF41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F51BE-10AA-4718-A6F2-004324C31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87A3C-0FA9-4C6A-A972-97ACB957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C52BA-2C5C-4004-ABFA-568D47CB6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5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C5B2E-4968-4600-A185-0FA51559E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76D1E-08D1-4084-BAFF-1CCE42AAD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C2916-EC00-4CA0-A2F3-B8D3BBC0F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82280-D21D-47DA-AD6E-49CDD8EC8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EBE45-D151-41CB-AA96-D0336507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9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C9F615-0338-4089-AE33-248C24470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31FAB-929A-40F8-882B-4C91B79A0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A4DC5-BF3A-4888-8E51-901200A6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F8F96-038F-42DF-A57C-E627F7924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2A4FF-4E86-41B5-B821-5DB2CACC6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38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78D1-A52A-4360-AADA-C4C87BED3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4BB4C-452B-44FE-9F17-C6942552E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9C431-6F5C-4069-943A-141491CDA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75852-5816-44C5-A2BE-A01EB91E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78E87-7367-4E4B-A44E-9E12F4CB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3F30C-023B-4995-AB8C-E47944DD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B3037-DC86-40C0-BE67-DE8A11B5D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4CE46-D847-4628-BD60-EC5E68920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C896F-7EC6-434F-BBC6-3A1CFF16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9CA37-DB03-4ECC-B8C5-E02C0400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2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231F5-BB00-459B-9BA1-F3C6E9261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1D140-12BB-43BA-9F3F-92FCE18D75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3C00C-FFF4-4D17-8A39-80C05DF5C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386A3-4117-44A8-96AB-9BCDFB7B0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E96F9-351C-4168-936C-F7A13D3B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76068-8A3B-4343-875A-7344847F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81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7E3B6-67E1-4588-B0F9-5D9DB56F3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BD648-8A1A-45EC-B89F-FE4EA0C63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B2141A-B287-452D-9FA0-21996A411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6A4780-3D6A-4B0E-8234-387C98B94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299C5-574C-4DA2-8001-3290C5AF5A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C4D7A-E877-49FE-872E-D052166E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1D8FE1-FC34-4346-BBBB-A319D83C0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9D12FA-2DBB-44CA-9CC3-7E9A48D48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5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8F597-33CC-4D15-B3E4-25F7E47E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C9B29E-42C1-4CBE-A13C-07F37335A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672E4-9A84-4BDF-B260-4A5B00532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EABB6F-B861-4877-9F25-A5CBFCE1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20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62084F-95AC-4273-9785-B0C33C7B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630956-8D27-43BA-92C2-11D4C8AF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D963F-328A-415F-992C-1B5A03158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74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C46EE-1F06-470E-9970-0376DD84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0124B-A997-487A-B098-CFE767F92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0797A-48C4-48CE-8763-3294B4672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B46CC-F1ED-40F9-9280-4B263F53A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3B0D7-BC35-40C2-AFA2-9E79297F9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6FE35-3BED-4ACE-9473-B1B552BE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26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0B62E-421D-4C11-828F-4E2224F6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30D771-753A-40D2-AD00-CFCCEABD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F2934-C20F-4C03-AAAB-E3F9159ED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2AE39-F096-44BE-B91B-E5C98B4D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80981-E597-4D3F-BA86-85C09F3F4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5BC62-E30E-4A00-9A71-1824B4CB7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6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3A4235-4A79-41EB-A684-43A6AEA95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87B84-6554-4A7F-80A2-08754B705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00C0A-8E46-425E-9361-5716CC749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7FF2-845F-41B9-944F-35B90659B7D6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63218-E458-4A52-884A-F9865FD64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A338B-F6AA-46D1-A885-642C4D7D3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2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sv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5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oms@volsu.ru" TargetMode="Externa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451" y="0"/>
            <a:ext cx="9841230" cy="6858000"/>
          </a:xfrm>
          <a:prstGeom prst="rect">
            <a:avLst/>
          </a:prstGeom>
        </p:spPr>
      </p:pic>
      <p:sp>
        <p:nvSpPr>
          <p:cNvPr id="8" name="Параллелограмм 7"/>
          <p:cNvSpPr/>
          <p:nvPr/>
        </p:nvSpPr>
        <p:spPr>
          <a:xfrm>
            <a:off x="1077781" y="0"/>
            <a:ext cx="6295267" cy="6858000"/>
          </a:xfrm>
          <a:prstGeom prst="parallelogram">
            <a:avLst>
              <a:gd name="adj" fmla="val 206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504781"/>
            <a:ext cx="2783840" cy="709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600" y="2305615"/>
            <a:ext cx="6015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153A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Программа академического обмена </a:t>
            </a:r>
            <a:r>
              <a:rPr lang="ru-RU" sz="3200" b="1" dirty="0">
                <a:solidFill>
                  <a:srgbClr val="153A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зарубежных университетах (ИФИМКК)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600" y="5080133"/>
            <a:ext cx="529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153A69"/>
                </a:solidFill>
              </a:rPr>
              <a:t>Отдел международного сотрудничества</a:t>
            </a:r>
            <a:br>
              <a:rPr lang="ru-RU" dirty="0" smtClean="0">
                <a:solidFill>
                  <a:srgbClr val="153A69"/>
                </a:solidFill>
              </a:rPr>
            </a:br>
            <a:r>
              <a:rPr lang="ru-RU" dirty="0" smtClean="0">
                <a:solidFill>
                  <a:srgbClr val="153A69"/>
                </a:solidFill>
              </a:rPr>
              <a:t>Ауд. 2-18В</a:t>
            </a:r>
            <a:endParaRPr lang="ru-RU" dirty="0">
              <a:solidFill>
                <a:srgbClr val="153A69"/>
              </a:solidFill>
            </a:endParaRPr>
          </a:p>
        </p:txBody>
      </p:sp>
      <p:sp>
        <p:nvSpPr>
          <p:cNvPr id="7" name="Параллелограмм 6"/>
          <p:cNvSpPr/>
          <p:nvPr/>
        </p:nvSpPr>
        <p:spPr>
          <a:xfrm>
            <a:off x="5868221" y="0"/>
            <a:ext cx="1670499" cy="6858000"/>
          </a:xfrm>
          <a:prstGeom prst="parallelogram">
            <a:avLst>
              <a:gd name="adj" fmla="val 81533"/>
            </a:avLst>
          </a:prstGeom>
          <a:solidFill>
            <a:srgbClr val="153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96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3" t="-2330" r="-1434" b="-18924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909315" y="4426492"/>
            <a:ext cx="13498833" cy="27227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418253" y="4143380"/>
            <a:ext cx="8493272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91"/>
              </a:lnSpc>
            </a:pPr>
            <a:endParaRPr sz="1200" dirty="0"/>
          </a:p>
          <a:p>
            <a:pPr algn="just">
              <a:lnSpc>
                <a:spcPts val="3991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 Bold"/>
                <a:sym typeface="Assistant Regular Bold"/>
              </a:rPr>
              <a:t>КИТАЙ</a:t>
            </a:r>
          </a:p>
          <a:p>
            <a:pPr marL="615527" lvl="1" indent="-307763" algn="just">
              <a:lnSpc>
                <a:spcPts val="3991"/>
              </a:lnSpc>
              <a:buFont typeface="Arial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Цзилиньский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университет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  <a:p>
            <a:pPr marL="615527" lvl="1" indent="-307763" algn="just">
              <a:lnSpc>
                <a:spcPts val="3991"/>
              </a:lnSpc>
              <a:buFont typeface="Arial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Университет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Цзаочжуан</a:t>
            </a:r>
            <a:endParaRPr lang="ru-RU" sz="3200" dirty="0"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  <a:p>
            <a:pPr marL="615527" lvl="1" indent="-307763" algn="just">
              <a:lnSpc>
                <a:spcPts val="3991"/>
              </a:lnSpc>
              <a:buFont typeface="Arial"/>
              <a:buChar char="•"/>
            </a:pP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Университет </a:t>
            </a:r>
            <a:r>
              <a:rPr lang="ru-RU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Бэйхуа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7727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2"/>
          <p:cNvSpPr txBox="1"/>
          <p:nvPr/>
        </p:nvSpPr>
        <p:spPr>
          <a:xfrm>
            <a:off x="714337" y="105296"/>
            <a:ext cx="8252786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96"/>
              </a:lnSpc>
              <a:spcBef>
                <a:spcPct val="0"/>
              </a:spcBef>
            </a:pPr>
            <a:r>
              <a:rPr lang="ru-RU" sz="2451" dirty="0"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Университет </a:t>
            </a:r>
            <a:r>
              <a:rPr lang="ru-RU" sz="2451" dirty="0" err="1"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Бэйхуа</a:t>
            </a:r>
            <a:endParaRPr lang="en-US" sz="2451" dirty="0">
              <a:latin typeface="Cambria" panose="02040503050406030204" pitchFamily="18" charset="0"/>
              <a:ea typeface="Cambria" panose="02040503050406030204" pitchFamily="18" charset="0"/>
              <a:cs typeface="Open Sans Bold"/>
              <a:sym typeface="Open Sans Bold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4166005" y="4505118"/>
            <a:ext cx="10115622" cy="6350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15" name="TextBox 15"/>
          <p:cNvSpPr txBox="1"/>
          <p:nvPr/>
        </p:nvSpPr>
        <p:spPr>
          <a:xfrm>
            <a:off x="714337" y="506664"/>
            <a:ext cx="8600144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96"/>
              </a:lnSpc>
              <a:spcBef>
                <a:spcPct val="0"/>
              </a:spcBef>
            </a:pPr>
            <a:r>
              <a:rPr lang="ru-RU" sz="2100" dirty="0">
                <a:latin typeface="Cambria" panose="02040503050406030204" pitchFamily="18" charset="0"/>
                <a:ea typeface="Cambria" panose="02040503050406030204" pitchFamily="18" charset="0"/>
              </a:rPr>
              <a:t>Университет </a:t>
            </a:r>
            <a:r>
              <a:rPr lang="ru-RU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Бэйхуа</a:t>
            </a:r>
            <a:r>
              <a:rPr lang="ru-RU" sz="2100" dirty="0">
                <a:latin typeface="Cambria" panose="02040503050406030204" pitchFamily="18" charset="0"/>
                <a:ea typeface="Cambria" panose="02040503050406030204" pitchFamily="18" charset="0"/>
              </a:rPr>
              <a:t> – один из крупнейших вузов провинции </a:t>
            </a:r>
            <a:r>
              <a:rPr lang="ru-RU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Цзилинь</a:t>
            </a:r>
            <a:r>
              <a:rPr lang="ru-RU" sz="2100" dirty="0">
                <a:latin typeface="Cambria" panose="02040503050406030204" pitchFamily="18" charset="0"/>
                <a:ea typeface="Cambria" panose="02040503050406030204" pitchFamily="18" charset="0"/>
              </a:rPr>
              <a:t>. Он был создан путем объединения в 1999 году четырех вузов: педагогического института, медицинского института, института лесной промышленности и института электрификации. Сегодня в состав университета входят 27 институтов. Обучение ведется по 59 специальностям. В университете обучаются 22500 студентов и работают около 1500 преподавателей, из которых 250 – профессоры</a:t>
            </a:r>
            <a:r>
              <a:rPr lang="ru-RU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Требуется знание китайского языка на уровне 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B1-B2.</a:t>
            </a:r>
            <a:endParaRPr lang="en-US" sz="2100" b="1" dirty="0">
              <a:latin typeface="Cambria" panose="02040503050406030204" pitchFamily="18" charset="0"/>
              <a:ea typeface="Cambria" panose="02040503050406030204" pitchFamily="18" charset="0"/>
              <a:cs typeface="Open Sans Bold"/>
              <a:sym typeface="Open Sans Bold"/>
            </a:endParaRPr>
          </a:p>
        </p:txBody>
      </p:sp>
      <p:sp>
        <p:nvSpPr>
          <p:cNvPr id="51204" name="AutoShape 4" descr="Picture background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sp>
        <p:nvSpPr>
          <p:cNvPr id="51206" name="AutoShape 6" descr="Picture background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sp>
        <p:nvSpPr>
          <p:cNvPr id="51208" name="AutoShape 8" descr="data:image/jpeg;base64,/9j/4AAQSkZJRgABAQEAYABgAAD/2wBDAAIBAQIBAQICAgICAgICAwUDAwMDAwYEBAMFBwYHBwcGBwcICQsJCAgKCAcHCg0KCgsMDAwMBwkODw0MDgsMDAz/2wBDAQICAgMDAwYDAwYMCAcIDAwMDAwMDAwMDAwMDAwMDAwMDAwMDAwMDAwMDAwMDAwMDAwMDAwMDAwMDAwMDAwMDAz/wAARCACsAK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/KKKKACiiigAooozQAUZrxv4q/t0eB/h14zn8J6T/bHxA8dW+BL4Z8I2Z1TULUk4H2llIhtB73MkQx61gpN+0h8ZwWWPwH8E9IlHyicN4q14D1IVobOFj6BrkD3oA+gs1X1DVbXSYfMuri3tY/70sgRfzNfP2t/sVaLJa/bfid8Xvip4qhndIpVv/FjeH9NkkY4VBBpwtY/mJwFbcTnHNYHxf/Zd/ZM/ZL8Hf8JN8QPBvw/0fRhJ5cmq+JLRtRRGwT+8muPMI6dXOPegD6KHxV8LtN5Y8SaCZP7v9oRbvy3VsWOo2+pw+ZbTw3Ef96Jw6/mK8H/4Z3/Zkn+EMfjeH4bfBy98G3FimpRapaeFbG5t5rZ1BWVDHC25SpByueK5f4Sfspfso/tUeEF8T/D/AMH+B9S0dpDHFqvhmGTTEdh18ua2MRbHqhIzxnIoA+pqK+edM/YsttPs1vvhr8ZPiv4XhwRbJH4kHiTTAQcEeVqS3I2g8YR1PuKkfXP2jPgthr7SfBHxq0eLAaXR3PhnXgvdvIneW0mbHYT24PYUAfQVFeR/B/8Abb8B/FzxavheS61Lwh442F28K+KbJ9J1gqOrRRSfLcIOvmW7Sp/tV64DmgAooooAKKKKACiiigAooooAKKK8r/aZ/adh+BUGk6Lo+kzeMPiN4ud7fw14YtZRHLqDoAZJ5pCCLezhBDSzsMICAA7uiMAbnx7/AGifCn7NvhGPVvFGoSQG9nFnpthawPdajrV033LW0towZJ5m7IgOBknCgsPJYfhd8U/2wz9q+IV/qfwn+H9xzD4M0HUPL17VIj/0FNShP7gMOttZMCA2GuH5UdV+z7+yjN4N8YSfET4harD43+LepW5gm1byTHY6DA3JsNLgYn7PbDgM3Ms5G6VmO1V8P8a/8Fr/AAT+zx+3R4u+DPxi0m8+H+n6beWUGg+NZd0vh/UftVqk8cNzNtAtJ8lwAxKMFJ3LgigD6z+FHwc8K/ArwZb+HvBvh7SPDOi23KWmnWywRlj1dto+Z26l2yzHkkmvj/8A4KEftEfFn9nX9t79nbS5fGlnpfwV+LHit/DGqR6Zo6Q6nZXhg32cb3krSgxzSqVYpHG21SoPOa+3tN1O31nTre8s7iC6tLqNZoJ4ZBJHMjDKsrDhlIIII4INfMX/AAWK/Y38Qfts/sP614e8EtBH8RPDeo2Xivwi80ohT+1LGYTRIXPC718yPJwAXBJAzQNGb/wUx+Enhnwjq/wy+PFzoun3GrfC3xppc2p3lxH5pXSLp2065+Vsr+6F4twGxlTbhgQRmvX/ANvHb/ww78Zt0ccir4G1s7XXcrYsJzyO9fNnxH/aH+JX/BQD9kzUPhZZ/AH4leC/Gfj3Sv7D8SXvi/To9O0LwqJlEd1dJOZC155eXaFLdWLsE3GMZI+n/wBpr4Na98Zf2ZfEvgDw/r1hot54m0afQZtU1Kwe/wDJgngaCSQRLLFul2sSpLbc9QRxQB+d/wCxT491j/gif8SPAPw18ZaheX37L3xqt7S58C+Ir6Uyf8IHrdxCkkuk3Up4W3nkZnidsAFj/wBNCPtP/gk2m3/gnH8I1xjboajj/ro9bHiX9izSfjz+xOfgv8XhpHjDTbjSI9HurmxsnsVYRIFguYleSRop02q4YMQHGQMcVB8Cf2fvF37Gv7BvhX4Z+B59H8Y+JvA2hR6Pp91rE76Xb3pjBVJZDHHMVP3SVCkEgjI60CPlT/gjH8KPD/xb/a1/au+N8Gmww2dx8T7vw14XFs7wWttb2ECwTyRwowizNI+5mKkllznNetftN/tj/Fb4Of8ABUz4Q/CHwjZ+FfEvhv4raBqGp3VnrUj2MmjnT8NLJb3MKOWMiP8A6uWNhuUYZATjW/4IvfsreLv2Lf2H9M+HvjzRo9O8Yafquo6hq97bX0V5Z6zcXV1JObmF1IcKVdVKyqjAoeCMGvA/+Ck3xvs/2f8A/guF+zL4iudL1jX7mHwJ4otdN0fSbY3F/rF7N5UcFrCvQM7Hl3KoihmdlVSaCup9lftQan8E/G2raD8Nvi5L4SkvPFhebQbDXiIGvZoyoP2OdtuLlNykCFxMoIYYHNcfN4V+LH7G4+0eG7rWvjX8NYOZtB1K5WTxdocQ5Jsrtyq6iijP7i5Kz4ACzyHCGx8A/wBkLUvF3jf/AIWv8dINF8SfEy6iMelaQqi70f4f2jEP9jsQ4w9wSqme8Kh5WUBdkaqlH7f/APwUW8L/APBPxvh7J4gt7jWpfHXiFNEi0fS4pLvWp42Ul7m1tYwWnWE7DIowdrfLl9qMEnrvwQ+PHhX9ovwJF4j8IatFqumtK9tMNjQ3FjcIcSW9xC4EkE6HhopFV1PUV19fN/i/4RWXxoFh8dP2f/E2h6f4y1a0SUXsTl9B8d2qZC2upInJZcMiXCjz7dgR8yhoW9H/AGbP2ldN/aJ8Paiv9n3nhrxd4ZuBp/ibwzqJX7foF2V3BH2/LJE6/PFOmY5oyGU9QoB6TRRRQAUUUUAFFFNkdY0ZmIVVGST0AoA4D9pf9oTT/wBm34ZvrlxY3Wt6tfXMWl6FodmQLzX9SmJWCzhzwGcglnPyxxpJI2FRiPMvBPhS1/Y0+Gfi34yfFa8fxH8SdctVn1+80y1kupEVSfs2h6TAAZDAjsI4o1G+eV2kf53O2H9m6L/hq34z3nx21XMnhPR1udF+Glu4/diyyY7zWtv/AD0vGQpE2ARaxoR/x8OD5z8HP+Cu2j6/+3n4g+E/xL0PXfhTb64ts3wxm8TacbGHxpCoYTXEcz8LM8hAjgfa2xFyBI5QAH0x+yx+0Tov7VfwF8N+OtDns3t9dtVlnt7e589tNuMfvbSU4UrNC+Y5EZVZXVgQK+Vf20P2etR+Mf7eV78PVu/C+k+Cfjt8PFHiS51XS01Kdv7FvSrCyilBgW6eHVUAmlDCJYt6ozAY779sX4L3H7LMfjD9or4U3UPh7xBodjJrnjbw+7eXovj6xtozJN56dIdQWFG8m8QbshUl8yM4X0j4o/AT4Z/tAa54D+Lfji0jurf4f2E2s6KNWnEOn6R9ojjkku5kOFMiRxgZkJRACQA3zAGfNP7LP/BLz4r/ALDX7Ti6D8H/AIu65of7M62MN3ceHPEix69dQXvmNvttNeQ7reFlUF3kzgyYVGI3r9S/ET9r3w/4W8Y3HhPw5Y6x8Q/G9rgT6F4ciW4ewJzt+2XDstvZg8f6+RGIOVVuleYfEX4zX3x28F3fifVvEV/8J/gLbrn+1d72XiDxoh+6bc48yys5P4GUC6nXlPJUhn+OfjP/AMFSZvDnhj/hCPgToFn8NPBdmWSK5gtkXULvP3pcciNn6lzulYnJYEmvpOH+FMwzmpy4SPureT0ivn1fkrs+K4w4/wAn4bpKeYVPfa92EdZv5dF5tpfM+1PiT8TPiPpmmLqHj34kfDf4E6TJiRLOyCa1q7L3X7RdBIN3qEtZBnox614P4u/a6/Z90i8mTWfin8ePiNKT8/ka3fWFs59ktTaRY+i4r87/ABB4i1DxZrM2o6tfXmqahcEtLdXc7TzSH3diSfzqoBuNfsGX+D+AhG+NrSm/7tor8bv8j+c84+kZmtWbWW4eFOP9685fg4pfc/U+71/bK/ZZF3/yJfxdXnPnDxLqO/65/tDP612Xg39rb4B6zfxjQ/jB8dPhzMv3Be6vd6haofdLwXkWPqAK/K3Vvj54P0T4hw+FrrXbOHWpxjyi37uN+0byfdVz2UnP04z2LjY2MYx611R8MuHcSpRw1SV4uz5Zp2fZ6PXyOGXjfxlgXCpjaUOWa5o81Nx5o9001deZ+zPw8+JfxPl0b+0vBvjT4b/HzQ41LvEHTQ9ZA7ASwmW1dv8AZeG3B7sOtbnw5+Knwv8Aip+0LYalrPhuTwf8aNO0ubS7Oy8T2K2usJZNIJJks5MtFcQlkBZ7WSQfKNxHSvxa8KeLtW8B65Dqmh6nqGj6lbsGjurKdoJkI/2lIP4dK+ufhD/wU/s/iP4dh8E/tBeHrPx14YaRGi1iOHy9R02RfuT/ALva29OolhKSqeQSa+Kz7woxuFi62Xz9rFdLWl8uj/B9kfpnCfj/AJZj5xw+b0/q83pzJ80Pn1j87ru0ffv7dH7aug/sE/APWPiH4n0HxVrWh6PbSyztounteeQ6r+7WbbzCkjEL5rDy0PLsoxn4A+Enwy+Mnwm8cWf7d3xw8M2fjzxh4lij0yx+Hdgvmap4C0i8mSKxi0cswilvWMqiaJtrOJWIkVw6v9geHPjHc/A3wTb32va9/wALa+AmuQmOLxbKFu7/AMOQuNpj1UAYurPB2tdbRJFyJ1Zd0wk8J/swav8As160ureF/jJN4d/Z70mA60fC82lwaj/ZgX94Y7PUJd7QacUy3lBHMYyIpI0wq/lE4ShJwmrNbpn9AUqkKkFUptOL1TWqa8mdV+zV+zXqXw6+N3jP4hMv/CIaX8QtPsLm58DWU6zWNhqwDtd38hA2fapd0cbtDtRxBvbe7bqZ+0d8GL3xzq9n8VPhLeaWvxT8GrLYR4uQtn4otI5D9o0S+ZcgKXVvLkYFracBhwZEf5u/b9/4Lk6T8M9S1T4f/s/2ul/FL4jWUEUus66Ji3hH4f28rpGL3VL2PKBELqSitwMlmXBByf2QJ/EX/BOD9rH4d/D/AMefGgfGTxJ+1NPqmt65FGsUcOj6xDbLOt7YxR8x2M0MbQEMAC8ULrt/eKJLPur9nv48aL+0h8K9P8VaGLq3juWktrywvI/KvdIvImMdxZ3MfWOeGVWR19VyCVIJ7avmz4vwf8Ma/tI2vxOs/wDR/h58Sry20Xx5AvEOmai+2DT9bx0UM3l2lw3GVa2kPELE/SdAgooooAK8C/bx1y/8ZaF4Z+D2g3dxZ638Yr2TS7y6t32zaZocKCXVbpW/hbyCLdG7S3kR7V77Xz7+z+v/AAuX9sj4sfEKQiXT/CHk/DjQTzhfIC3epyAf7d1NFCSP+fAelAF74q/tqfCT9jv4vfDP4S+INe8NeDJfFmmXX9hxXt7FY2ttb2QgiSFd+FG7zAka5GfLfGSMHZ/a/wD2MPhp/wAFAfglN4N+Imh22vaHeAXFldwuEu9NmxlLq0nX5opBwQy8EcEMpIPx1rH7bP7D/wC39a/F5fiVa/DnxFr/AITe/wBPu9L175tS1DTdNkm8maxM204l/eOgtWyTIM5auB+G/wDwSi/aG/Yy/Zh0Xxd+z58afGHhHxdeWMV7qPwy12Aa94dt5rlwTa26TZe3Nukipuy24wliRk0DPdvhJ/wS2+MEGkWfw++K/wC0hq3xS+COj3EcsOgXHh+K11jXYImDw2epaiHZ5rZWVd6KqtMF2s2wlD2nxX+K/h744WeseNfGF2lv+z58O7oraWoG5PiBqkEm3eV6S2MMy7IYvu3E6GRsxxxl+y+O8OsWvgfwL8EdH8Qatd+JvG1r9i1XXnlJvrXSLaNBqWoF+ds0u9II242y3iMOENfnv/wU4/aas/iT8RrP4c+EFh0/4dfDNF0rT7O0G23lniXymZQONkYHlJ6BWI+9X1XB/DVTOswWH2gtZvsuy83svv6HwXiLxtS4ZymWM0lVl7tOPeXd+UVq/kuqPPf2xf2yvE37Y3xFbVNXkkstDsnYaTo8cmYbCM/xHs8rD7z/AIDAwK8f6UVx3xm+O/h34FaGLrWrnddTKTa2EJDXN0fYfwr6scAe54r+poxwOU4K2lOlTXol/m397fmfwbKWacQZk5e9WxFV9NW3+iXySXZHU6rq1roGmXF9fXMFnZWqGSaeZwkcSjuSa+S/2jP28LnxCLjRfA7zWNg2Y5tWI2XFwOhEQ6xqf7x+Y9tteV/Hb9pHxD8e9TzqMv2PSYX3W2mQMfJi9Gf/AJ6P/tH8AK8/zX4Vxf4m1sZzYXK7wp7OW0pen8q/F+Wx/V3hz4G4XLeXMM+Sq1t1DeEH5/zyX/gKe19wkPmszMSzOSWLHJYnqSe5r6A/Zs/bfv8A4eLb6J4sa41XQVwkN39+6sF6YPeSMeh+Yds9K8BETGEybW8tWClscAnJA/Q/lTa/OsnzvGZXiFicHNxl17Ndmuq/pan7NxJwvlmfYN4HMqalHo9nF94vo/w6NNH6jaDr9j4q0S31LS7y31DT7tQ8NxA+6Nx9f6Hkd6tV+dXwM/aF8QfAXWzNpc32jTbhgbvTZmPkXHuP7j+jDn1yOK+4/gx8efD/AMddC+16NcbLqFQbqwmIFxaH3H8S+jDg+x4r+k+EeO8HnMVSl7lbrF9fOL6+m6/E/iXxE8J8y4am8RC9XDX0mlrHymuj8/hfdPQ+ov2J/wBt3Xv2P/G2Y/M1bwfqj7dY0V2zHOh4MsQPCygfgw+VuxH6KfBfx3ov7Ps/h6TQb6PVP2fPiZMkPh+bO6PwXqM7bVsGB+5Y3EhKRq3FvOfJ4SSNY/x7FfW//BMH4/aXJq+rfBLx0qah4A+J0UlkkE7EJa3ki7flP8HmjABGCsixsMHJrwPEng2ni8PLNMJG1WCvJL7UVu/VLXzWnY+r8FfEqrl+LhkWYTvQqO0G/sSey/wyelujd9NTu/8Ago1+xf4Z/Zy/Ze8H/s4/CnQY/Duh/tNfF+0sNYnsrBYodP0+WZtQvIZJVHI2wPHErnIjPljhK+rP2cf+CSX7PP7JXxxvPiN8P/hrpPh/xddQNaxXi3FxOunxMMOltHJIyW4YcERqvBIGASDq/AO/uviD8Ptb8AeOLWz8UeOPhPqcEEkmoHZ/a7RbbnStU3AMUaZBGzOoO2eOcAHbg/MH7SX7evxYtf8AgiL8afjxrUmgeDfEV7p17ZeGtM0N5JZPDxF6+mhnu3IM1yXy+5Y4whCgLkE1/Op/ZXkfffxH8AaJ8Yfh7rvhbX7WHU9C8QWU2majbMfllhlQo6H0O1jz1Bwa8u/YU8f6xqXw21XwL4svJL/xt8J9Sbwvq11Kf3uqQoiSWN+ec5ubOSCRj08wyj+E18ZfsdfCTwh+wJ8T/wBl3Q/h/H401Dxp8RtAD/FK2sZL3WEu4Z9O86PVdSUs6W7rqGxI5jsJjkmX5lU7frn4hRN8Ff2/fBPiWLMOj/F3SJvB2rYwsf8AaVkst/psjerNB/aUWep/dDsBQI+gqKKKAMvxv4us/AHgvWNe1BvLsNFspr+5b+7FEjSOf++VNeI/sVwWPwq/YK8F6h4yuIbWTxVaprWsyzg/vL7Wrn7Q8bYGSzT3ojH1ArQ/4KV63Non7B/xRW3bZPqmhy6PGR2a9ZbQfrNVz9sP9jDRf2w/2bV+FGqalqWjeEbu5sf7SXTZTBdT2lrIkqwRyqcxEvFF84yQFIHJyADL/ab/AOCYPwE/a+8F2eh+PPhh4X1S30q3S1026gtRZ32mRou2NYLiHbJGEAGFDbRgcV4z+yT/AMExvHH7JP7WGmx2vxp+J/jP4EaDpM19pPhvxNqSXjabqzN5MUYnwJZYI4HnYI2FDsh+YgEYP/Dkjxn8LNv/AAqL9sH9orwNbw8w2GsalD4lsU9B5dwqnb/wKvVv2LfAPxe/Zi+HPxg1/wCO3j7/AIWVrmn3zT6frCWEem29xpNpp8cke22j+SJvNe5Dkcsyk5IxQM5X4z/HKTwD4F+PXxqV9uoSXQ+Hfg92A/dRWjtDLIhH96/kvHOOq2sX90V+U4Vnbqzs3JJOST3Jr7T/AOChOpTfD/8AYW/Z78FPJILvVNP/AOEj1QN1kupIUklZvczXcx+tflh+25a/Em98N+X4ZXzPC/lf8TBdPLf2g/rvHUxY7R/8C4r+gOA2sn4bnmvspVJTbdoq7tHReiTu29bX2P5F8Voy4j40pZC68KMKcUuabtFSklJ+smnFJaXaWqIv2jP25NN+HxuNH8J/Z9Y1xcxy3Z+e0sW7gf8APVx6D5R3J6V8eeJfE+o+M9duNT1a9uNQ1C6bdLPM25n/AMAOwHAqlCqs6ruWNd20seic4OfpXq/wT+DUPib4i6t8P/E0R0vUtTsjPpl2V3eRcIPMjdSP9ZFJGW6cMMEcivzPNM6zTiXFxhUdot2jFaRTd+Vestk317Lb9zyLhjIeB8vlVox5pqPNOb1qSimuaS/uxTu4x6d3v57a+GWtNf0WHUFaOz1YwSrIv8cEjhSyn2+YexUiu08I/Am6l+OWveCL6P8A06xtNQSI4+9JHCzwuPZsKR7NXo2n/ADVfFPwF1bw/eWbQ+NvhjqTz2iDn7ZaS4m2If4lYq7If7wx3Ne+3nwrW+/aI8L+PrWNRu0qa01AY+8TEDC59+WQ/Ra+gyXgOpW5Jzi7c1Nu+/LJuNSL84SWvlr1PkOJvFmlhlUpUpq/JWSaenPBRqUZp/y1YS0/vadD5B8JfD46r+yN4t14x/vrHXrLaSOVRUZH/WYVga/8PG8P/A7w94iljb7R4g1S6jh45MEKIox9XL/kK+yE/Z9OkfAHx14TtI0aTXbvULmzHb94weAfhtUU3xH+zrb6td/CfRfJWTR/Bpknu8j5ZWSOPap/35efoDXp1vDqvKjBKPvKlGP/AG/Krq/lFu/keFhfGbCxxNSTn7jrznv/AMuo4e6X/b1RJLzPi/xh8NL3wz4/j8NRxvNqqxQLNEP4Z3iWR1+ibsH02k1k+F/FmpeCPEFvqmj301hqFq26K4gbDfT0KnuDwRX034x8DSeGNG+K3xNvoZJNW8QXlxpHh+LaS4WWT7OZVHXc43Bcfwg/3q8i+IHwPufhxp3hzwqtnJqHjrxJtvLm0hXe1hEeIbdcfxsdzO3QbQOgJPxWacN4jB1PbULxs3Jb3ScuWnbrzSs2l216M/UMg42wmZUVhsU4yulCV7WclTU67d9PZ01JRbenNePVH0d+zd+2rpnxV8jR/EX2fR/EbYSN87bXUD/sE/cc/wBwnB7HtXvNpd3Gl30VxbySW91bSLLFIpw0Tqcqw9CCAfwr8tNe0z+wtXurNpoLhrOQxPJC26MsvB2t3AORnocZFfaX7E+v/ETVvCnl+KLRn8OxxD+zb2+YpfP6KFPLx46M2COxYdP1HgLjrFY6p/ZeYQc5L7aV9v57aL/F169z8F8WvCnAZVR/t7KKsadNtP2cnbV/8+m9X35d10fQ/er4V/GtPGPiT4G/GSNkih+I2nt4D8TqG+UXYEk9m5A4yl1DdQrn/n/Fc7+0n/wRd8E/tMePZtN1T4mfEbS/hrq2t/8ACW618MbHUYF0TVL7zfMkmAaMzwxSzEySRo4jMjswCM2a8Q/Yn8X3Ws/8Ez/ixaQtuvvhnq9t4w08gZaI2zw342+mWtJB/wADNfUP7e/7Aeoft0ePvhrqWk/Erxx8NdI0W31GDWr/AMH6sdN1LVrS4WBorbzACDF5kQc5GR26k1+M8TZasBmtfCR2jJ29HqvwaP6S4GzqWbZDhMwm/enBcz/vL3ZfimfQ3iHxT4Z+E+hm61bUtC8N2EMaqZry5is4VRBhQWcgYVRjrwK8B/bE+JWk/Gj/AIJ/2Pxg8Iu2oWfhl9K+I+iz4wzQ2dxFdSHAJ+/aidCMkYkNeZ+FP+Dc39lnSb77f4q8M+KfidqAO9rvxp4qvtVZj6lTIsZ/75xX0don7Kfh34X/ALHWqfCLw1DJD4VXQ9R0fTrSR/M+yWtws2y3UnkxxrL5aZydiKCSea8I+qPWLW6jvrWOaF1khmUOjqeGUjII+oqSvK/2GvF8nj39jD4T6xNI0txqHhDS5Z3PVpfskW8n/gQNeqUAeD/8FJ1Ev7JWoRN9yfxD4cif/dbXtPB/Q079tPWvFjeKPg54Z8K+LdU8Fr408aHTtXvtOtbae7ksotL1C7eGP7RHIkZd7aMF9pIGcVF/wU6DQ/sPeNr1P+YKbDWG/wBlbTULa5Y/gsRP4Uv7fH7Buh/8FBPBvhHwz4m1jXtH0DQNeGuXTaJqEmn6hcFbS5hjSO4j+aMb5wzY6qpXjNAGV4U8UfE34mftd/Ez4ZeItV8Kf8K58P6Dp97BPpVlfWOvzrqJvY0Q3S3WyJ4TaFvNjUFywwI8VwPgHxL4ml/4JvftDaX4k8Uav4yvPBtz4z8OWWraoIvt01lbC4S3EzRqiySJGQpcqC23J5NcTH/wbZfAGG9kuV8TfHVbmZVSSZfiHfiSRVztVmzkhctgE4GTjqa9l+CH7ANn+yZ+wh8RvhD4d1TUta0vWI9el0yTUJ3ur5Uvo5CI5pW+aWQO7DeeSMZ55oHofI//AAWoH2Lx/wDC2zj/AOPa18KARAdB+82/yVa+KlbaeODX2h/wVWkbx58G/wBnvx1GFaDXvCiI7A5w7Q28wX/x9/yNfF1f1f4dzjPh7D26KS/8mZ/AHjFTnDi/Gc3VxfycInkvx2/Y68M/Gbzr63VdB1+QZ+2W8Y8qdv8AptGMBv8AeGG+tU/g/wDBnUJ/C2j6V4ws/s3ib4fXiHRtZtzvW5tc5VQ/8SY3IyNggYPB5r2bNGa9OXC2X/XHjYQUZSVpJbS1TTa/mTSakrO54tPj3OFlyyypVcoRd4N6yhpZqL35ZRbjKDvFp7I7j4MaHZa5c6pHaaPo+reLpUiGmQakrMl5GpcyQRqGUNMSVZFckMA6qNxGey+HWnr8U3vI734T+HV0/S3Meo6rBqNz4fh00jqJZpJHhVh/cKFjjhTXEfCrwbb6vbahrV9p2pa1ZaKYlGm2Afzr2Z9xRXdAWihGxizjnoqkMwI9kOseOP2m7GGz+IngLXr7R7NibHVbJBoraKpx3uCttOgAHMx804/1tcWbVPZ1ZOD93S75nFxdl8KUo82lm1dWb0cr8q7shoqrRpxqJ82vLFQUlJXfxtwny2d0naV7WaglzPNtvhN8CLjXbq30/wAdaxqmoRxoYNOvZF03Tp5v44hqbQkFR0DNBEG/vDrWBruk6no3jWHwvY/BvQdP1K4QzQJeNdai80PUzidpxC0QHJlUBAMnIFd5f/AHQ/EOk2Og3HxW0Hxxpvg9XGk+HtA+yWerS+e3mSo08xWEkMMEpJcEfwjFYPiL4j+O/A+hyeDZvhnquj/DmQNHP4fa2upHuQzKTL9tKl/OyqsCmIsgfuyMg+Zh8TOpK1Ko6j7Tk42XRpfu+ZtWdnG17r2itd+3i8HTpQ5q9GNFdHSip3fVSd6vKk7q6mnZJqk72Xivxi0Pw7qfja3+wW2nzW+lGKbNoXay+2KhWSW3Dkt5YZm2Ek/3hgEY8D+KXw51Dw3b67feGbOTWPiF47kazGoN8sek2mArbWPEUaR4XP3mZs89B9B/ErwUvgTxS1nE109rcQR3lt9qi8m5SKVdyrMn8Mi9GHTIyOCK5/dxX01bK8PjMLGKb20l9pXVrq+0rXSbV43dj4zC5/i8tx0puKtfWH2WlLmUXbeHMk5RTSlbU+avhh+y5YfAf4h+ELfUdFh8X6hrTSia/lnSO10lo03DyoH5lYcksw+gBr6WZi3J714L+0Zz+1l8G/aeb/0Na94ry+FcLhsJUxWBwsOWFOaS2/59xersm9W9W2/loe7x9j8bmFHAZpj6nPUrU5Se9larUjZK7ilZLSKitNU3dn2Z/wAEvCb39n79paxkP+iz+DnLZ6c216p/Q19b/tI/th+Jf2RP2SPg/wCK9B8B+IPiZqGvXelaRdeHdDh87VL6ObTppGa3UnG9GiV2zxsV+nUfJv8AwT+tm8J/sCftKeIyp3ahpLaJaY6vO9rLGij3MlzGPqa/UXw14QtdB8M6Jp7Qwzf2HbxQ27sgYxMkXlblz907SwyOcMR3r8C8RqkZcQ4jl6cq+6MT+tfBmlOnwfg1Przv5Ocmj4R1T/gsh8RNa024s7z9hP8AaiurS7jaGeGXRrV45kYYZWUyYKkEgg9Qa7v/AIIj6pDrP7N/xAuLXwbr3w5s5PiTrjW/hTWRtvPDqM0LfZXTcwjCksQinaqsAOK+wNZtri90i6hs7n7FdSxOkNx5Yk8hyCFfaeGwcHB4OMV5N+zh8Ao/2OPhR4wN/wCLNX8Y32sazqXjDWNW1OGCCSW4nxJIFjhVUSNQgVVA4UAZPWviD9RMf/gmC5b9gT4Xqf8Allo4iX2VZJFX9AK96rxX/gnDokmgfsE/B+GUYlm8J6fdv/vTQLMf1evaqBHE/tLfDRvjP+zr488IoFMnifw9f6XHns81u8an8GYH8K5X4FftC2+t/sJ+GfidfCW4jTwXDrt+kfMm+KzEk8Y/2g6Ov1FewV87fsV6Zb+G0+Lfwc1KGKS28E+J7x7S1Zfkl0bV91/bj3RWnurf/t2I7UAfCPxb+Mf7bn7Znwb+G+m+LrXwb8F/hf8AtFeJNMs7fXPCGp3B8TeE9NuUeeO3uSx2l7qJUj3xspWRwrAB9tfWX7D3wt1r9gT9ou4+BOofEvxZ8SPBvibw8/inwfceLL5bzWNJktZ44L+yM2A0sB+0W00eQNpMy8gCvBvB3/BLv9p/9pb4eW/gn4kftF33w/8Ahb4J1U6X4d0Pwr4dit9aubLTLspp91PfyfMspSCCVXjBH3W65r379mH/AIIm/CH9kv4waL8RvDeoePtU+I2lzSG58TeIvEVxqt9qkEsTxzW0wkPleW+4N8qAho0IPByFHlP7UfwebxD+wF408HxRMdX/AGf/ABfciCMndIdLkc3FswH90WN5EPTNuw7Gvzpr9rfjtpNr8J/2itI8VX0KyeC/ifZx+BfFiMv7qG4Zn/sy5k4+6zzT2jMe91b9lr8nP2tf2dL/APZY+PGueEbxZGtbWUz6ZcOP+PyzckxPnuQPlb0ZGr978Is8jKhUyuo/ei+aPmna6+T1+Z/JX0iOF5wxVHPqK92S5J+Uldxb9Vdf9u+Z2P7LX7Hvhf8AanaHTLH4qaX4f8WzL8mjappDoZj6RTCXbJ9AN3+zS/tO/wDBOP4kfsq2X9qa1Z2+seGVcLJq+kkzxW4JAzKjBXj+pG3PG6vBre4ktLiOaGSSGaFxJHJGxVo2ByGUjkEHkEciv1P/AOCZn/BQi1/aR8Mf8K4+IVxbXHiyG3aC3nu1Up4ittuGVweGmVchh/Gvzdd1fU8T43O8of8AaOGl7agvjg0lKK7xlFLT1Ttu7q9vg+B8t4Z4hj/Y+Nh9WxTX7upGUnGb7SjJtJvycebZWdk/lz9mz/gnvZftG6HLqHw2+NOktr1rEGudNuNPn029tQf7+2RmK5/iUMvTnPFebftB/sqeOvgF480/T/irNqlnpN9KUh1yLfq1rJjvHllJYdShKtjnBr3X9uL9hnxP+w/8TYvil8KJNQtvDVrP9p3WmXm8OuTyjjnfat0y2QAdrcYJ+s/2Z/2g/A//AAU6/ZzvvD/iexspNWWBYdd0cthoX/gurc/eCk/MrDlG+U9OfnMTxVjMNCGcUJ/WMJPSXuxVSk30bSS06XVnouqb+ywPAOXYypU4dxVN4TH0/eh783RrpdUpNvW2vK01utnFfF/hL/gkjdfGz4c/8JH8Nfih4P8AGlmQR5T20tk6uP8Alm4Jcxv7OB+VeR6f8J9d+D3xVk8E/EbxZ4k+FDqBtn8ie6tWBOA/7mRQYj/fTcPXGDXqnjXwD8S/+CQ37RkOuaRJcap4R1CXy4rlgRZ61bZz9muAOI51GcHsfmXIJWvuTx94B+HP/BVX9mG1v7G4jSd0Mmn34UG80G8x80Ug64zgOh4YYI/haqxnFGMwThWxFVV8FW+Gqox54Ps1bluuqcddbWasRl3AuX5kqmFwdF4XMsPrKhKc/Z1UusXzKaT6NTstLtp3Pinxx/wR18eXvg5fFHgvxb4a+JFnfRfaomtpmhmvVPO5Gcsjk+7g54618j+IPD194T1y70zVLO60/UrCUw3NrcxmOaBx1VlPINfXH7Nvx98d/wDBLD4+TeB/iBaXn/CHX0+bu3XdJCqk4F/Znow7so+8MggOBX1j+3n+wvoH7c/w2tPG3ge401vF0dos2nX8Lj7Pr1vjKwyOOM4+455U8Hg8ddHi/F5VjIUM1nGphqv8OtFJL/t5LTTrbVb6rbz8R4eZfn2XVcVkNOVHG0NKuHnJt3/uuXva9L3vto7X/Bn9oTS7q7/ap+D80NtcSwxzz75EjLKmCrHJHAwvPPavcW4H9a0PFHhfUvA3iK80fWLG60vVdNlMNzaXMZjmgcdQQf59COmRXqn7Cn7MNx+1b+0To/h8xSNodmwv9bmA+WO0RhuXPYyHEY/3iexr7WMcPlscVmdSpeE2qj8koRjZPre2ndtWPzWpUxmdzwGR0qVqlJOklrduVSU7tW0tzWfZJtn2p+zj8H5PB/7KPwN+G0sWzU/ih4oi8WaxC6crp1ky6g272Pk2EJz3uAK6v9tH9sH49/AL9qa1m+G/wL8S/GT4a6J4dCeI4dKv4LG8i1C4m3xtbJMM3TRwRfMqcDzwMg8V6j+zSkXxq+NHir4pQqn/AAjtjEfBng3Z/q5LG2lze3iAHG2e7TYpHDRWMLDh694r+Scyx08biqmLqbzk5fe72+R/oNkmV08sy+jl9H4acYxXnZWv89z839D/AOCon7VH7bfhrULz9nf9m2x8NaLZy3NjN4j+Jmux23k3MDNHNCNPtiZvNjkVkKseCOQBXsnirXPiF8M/+COepXnxF1G61b4q+IfCDw6nJJGImj1jVj5SW6RjAjWKe7SJEHCrGorU/aV/Z4+IHwy+PGiePvgZfQ6LdfELxBp2k/EbTZLL7VZ3dlvCvrMSZCxX8MKGIyEFZY2UOCYoyOo/a2k/4Wd8ePgv8M4dzx3mvN411lVwQlho4WWLePR9QmsAM9drelcR6p7R8PfB1v8ADrwDofh+z4s9C0+DT4B6JDGsa/oorYoooEFfPP7REv8AwoD9rL4e/FJcxaD4qVfh54rfnZCJ5TJpN0/YCO8aS33Hp/aIPQV9DVy/xp+EWi/Hv4T+IfBniKBrjRvEljJYXQRtsiK4wJEb+GRGw6sOVZVI5FAHUA0V4v8AsV/GLWvGng7VfBfjadJPiZ8MLldD8SMF2DUxt3WmqRr/AM8ryALKMcLJ50fWI17RmgDB+J/w20f4w/D3WfC/iCzW+0XXrR7O7hJ2lkcYyrDlWHDKwwVYAgggGvi/4+/s56h+1j4Fvfhb4quof+F4/DG1N3oGtTgRL410ksFS5z0y+FjnUf6m4AbAjlTd7t+0H/wUv+CP7MXizxN4a8ZfETw5ofizwv4fPiS40a9uPIuZ7Uh9nlbgBK7GMgRxln5Hy8jPD/Db45eCf+CkH7A/gH46SaoPhReNbNrOk69c3kKzeD75Xe3mR5ZNscsLOrRSRPhJozggHaV7cuzCvgcTDF4Z2nF3T/R+T2fkeZnOT4XNcFUy/Gx5qdRWa/Jrs09U+jPyQ8R+HNQ8IeIL3SdUs7jTtS06Zre6tbhNktvIpwVYdiKr2V9Npl7Dc2001tc27iWGaJzHJE4OQysOQQeQRX6X/tE/s8aP+2rrqeG/GVrpvw0/aEsbVjZ3cW5tG8bW8Y/11rIeZo8YJQ/6Rb5wwdNrv+fvxv8A2f8Axf8As5+L30Pxhol1o94CfKdhut7tQfvwyj5ZF+hyO4B4r+pOFeMsFndFRTUatveg/wAWu6/FdfP+EOPPDXM+GMS5tOdC/u1Ft5KVvhl+D6H0B8Kf+CyHxY8AaEum61HoPjazWPyt2qwMty69MPJGQH44JZST3JrzDxr+1ZZXfjyHxb4H8F2nwv8AFUMhk+3eHtVmWFiT8wNuy+Xtbuowp7g145RXp0eFsqo1XWo0VFy3SbUWuzinyteTVjw8Tx1nuJoRw+JxDmoaxcknKLXWM2nKL800z6+s/wDgsn4613wVNoHjXwh4H8c6fdR+VcLe2rw/aB/tqpKE98hRz6V5F4a/bB1T4O/EKTxF8LdNb4ctdH/TNOt9Sl1DT7sdg0U4PA5xySM8EV49Rilh+Fcqoc0aVFKM943fK/WF+V+WmhWL49z7FezliMS5Sp/DOy516Ttz+vva9T61+IH/AAVj1L44eCE0H4h/C/wH4vtk5EjPcWskb4++jBmaNvdGFeefBT9vzxt+zRq86+AZjpPhq4k8w+HtRnbU7KNickoXCuhPqpGe+a8Nrvv2fv2ZPGv7T3i1dJ8HaNNqDKwFzeODHZ2K/wB6WUjC/QZY9ga558O5JgsNNVYRjR3ak3yLzs3yp+aSZ1UuMOJ8zx1KVCrKeIWkZRivaPycopSa8m2j3L4h/tv3H7dGtaX4f1v4J+FvEniu/YWmn3emXlzaXwY9AHXJ2DqQ5KKASfWvp74Ufs5L8D/CKfArwLdyQ+PPGkCal8QfEVnLvbwtpT7l8uOXAxcSjzIbYYDA+dcEYjw2R8FPhBoH7F1vq/hn4czaP4s+L1vZl/FnjHUlxoXgC1273e4fICkKCyWqsJZdoaQxRfOvoX/BPb9qb4QeK/jR8UPg74H1bVte8beBJ7fVPE/iDUjFI/jG4uY1Ml/FNGxEyIfLiIVVSIGKNFCBRX4BxZxJha0f7NydOGGTva8mpPulJu0V0Std6tbW/rvw/wCCsdhpf21xFKNTGyVk+WCcE905RS5pPZtt2Widm7/UPg/wjpvgDwppuh6LZQabo+j2sVlZWkK7Y7aGNQiIo9FUAfhWlUFlqltqLzLb3EE7WshimEcgYxOMEq2OjYI4PPNT18Gfq4Gvnj9kGVfjx8ZPiN8aXxNpesXC+EPCEnBDaPp0siy3KH+7c3z3Lg/xRQ255GKv/tufELVtU03RfhH4MvprPx18VjLZLeW5/e+HdHTb/aOqH+60cTiKInGbi4gHIDY9g+H3gPSfhb4E0bw1oNnFp2ieH7GHTrC1j+7bwRIEjQfRVA55oA2KKKKACiiigDwf9rD4VeIPDni3SfjJ8O9Pk1Lxx4PtmstU0WFgp8ZaIzb5rDJwPtMbZmtmJwJQ0ZISeQ1l/tPftVeOtd/YOu/iR+zP4Xsfir4p1a2jk0SynuBbogZ9k0kkbsjNLBhw1uWR/MUocEEV9GV83/FL4deIv2R/iVq3xO+HGk3viLwn4iuPtvjvwRYJuuJ5cAPrOmR9PtgUDz7cYF0qhlxMo80A/nl/4KP/AAU/bA/aW1nW/jx+0D8MdU8N2Xh+wgsbzUrqwttFtLS3SQrFFHG0nmSM0kpCkb2YuMHAGPePgd+yR8f/ANtr4t/s4+FvjL8GfiF4d/ZPmS3i0Tw34QDW+k6TblGeK8vNzvMDLIfMlmuMSssrFCma/TX/AILTfsy6r/wVq/4JpaddfA/xBaeIbzTdVtvFmjwW1yqQa+IFlRrfLYCTLvYqsmNssWxwpzj6T/4J1+LPih44/Yl+HOp/GjRm0H4nXGkqNes3jSKRZldkV3RCVSR41R2QcKzkYGMAL5tDvvih8DfCvxm8CJ4b8SaNbalpMLRyW6EtHLZSx/6uaCVCJIZk/hkjZXXsRXi/jv4RePvBPhmbQda0ex/aH+HbDAstWaC28U6enT5ZZNttfFQDhnNvNzy8rc19KUVVOpKElODs1s1ozCtRhVg6dWKlF6NNXTXmnufmB46/YU+AnxX8QNZ+E/H2qfCPxVKN3/CL+M7WSzkDk/djS68uRx/tRPKvoSK4zxh/wRX+MWhSFtJk8K+IrYjdHJbaiYGcdvllVR/48a+Lf2vf+C0n7T3wy/ai8S+H/Fmu6f4o0/SdXvLO18H6x4Hshol9F5zxW/mxh2nbKEMpZwxIUkc4H25/wQj0Hxl+3joXj3x18TPDek/D/RdOvE0jSNM8FW2peFAbhR5k04e2uxG4AcRmMplSoPGefucv8SM9wseT2qmv76v+Oj+9s/L848FeFcfJ1fYOk3v7OTiv/AdYr5JHGD/gkn8ejNs/4Q62/wB46vabf/Rldb4Q/wCCKvxc1f8Aea3eeEvDNmg3SyXF+1wyDucRqV/8eH1r9Cv+GJtBLc+NPjE0fTyz8QdW249P9fn9aIv2AfhNNfR3Wq+F5PFE0ZyG8S6te64ufXZeTSr+lenW8Wc7nG0VCPmov9W1+B4WG+j7wxTlzTlVn5OaS/CKf4nxV8Of2J/2fvhlr62mteLdc+OHiy3wx8OeDbRrxFYH7sv2csIh7zzxL619V+D/AILfEH4k+HbfRGtbH4C/DmEbV0DwzPHJ4hvk5+Wa8iHk2YbjcLbzJT2uENeW/BH/AIKfeEPgz8ev2j/hv8UE8E/CTwv8DdY00aNqAZNPs77TdQthJADH0MwdJOIx8ysvygqSfr74S/Fzwz8ePhxpHjDwbrmm+JPC+vQC507U7CYTW93HkjcjDrggg9wQQeRXxOa5/mGZS5sbVc+yey9ErJfcfp+Q8JZPkkOTLMPGnfdpXk/WTvJ/Nng/7c3gn/hnH/gnD8QND+Fnh/UNHjj0ae2iTw9o8eqXVkkw2zXjWsnzXmAzPKMtM6+Yy75MA/za/sTftCeJv2WfGOl3ngnxxZ2vjTw019a+EpYLqSWztZbp7e3uIriGZBHJaTQl5vl2yJJbhnGYwh/rkPNfkj/wVx/4I+aN8Z/+CgHgPxNZeHdS8KeBPiPp114e13xF4M0f7Rd6J4hmWSO11C+t1+VreZZfKecKCrohd1Dbq8c+kizS/wCDf/8AbC+GHh3wL8OPhD4D8O+M9f8AHPxKtdc8dePfEGoXUNxPYzxXTW4u9QkU5zcuipCgAYJ5bMPmJP6V/Hn46eH/ANnL4X6l4s8STTpYWISOK3tojNd6jcSMEhtbeIcyzyyMsaIOWZgOBkj8sPDn7DnxQ/4J0/tCQ/GhvEWm+DbzVvE0S+LNSW5W48Ot4Ot4ksrDQI7BUFzf6zP5MbxtAi7JJMb3LYP3x8FvhF4m/aA+J+m/Fz4qaZNop0ne/gbwTOyyf8IvG6lTf3u0lZNTljJXAJW2jdo0JZpXYEzc/ZI+CniDR73XPiZ8RIoF+J3xAWI3lrHIJovDGnR7jaaPA/QrCHd5XXAlnklf7uwL7ZRRQIKKKKACiiigAooooA+f/iX+y94i+GHxB1T4jfBG603SPEWrS/avEXhPUXaLw/4yfgNK2wE2d+QBi7jVg5AE0cowy9R8A/2v/Dnxv1268M3VtqHgv4iaTF5mqeD9eVbfVLVehliAJS6tyfu3FuzxnI+YNlR6xXC/Hb9mrwX+0lodpZeLtFi1CTTZftGm38Mr2uo6RN2mtbqIrNbycD5o3UnGDkcUAd1XzH+3L+1z46/Z5sPEIb4MHxF8N7fSwdR8W3XxB0rw3ZQCUGN42NxIksRBZV8wY5YbecVpxeF/j1+zYRHoepWPx28Jw8R2OuXEWkeKrVOgVLxVFpeYH/PZIHP8UrHmpT+3j8JPFsbeGPiTDdfDu/1IGKXQ/iJpX9mQ3WD91Zpt1ncAkceVNIDigD+XHwx4ITV/iS3g+xPhzVBfX97qd1baN4ptbrQoyUaK3MLNPCJJYC+QXuCXwvBG7d+//wDwbo/CrXP2Xf2Zte+FviLwD8QPDepWOqya/wD21rnhyHTLXWo7naqrHLFcTrPLGIgCxI+RowAQM11v7Kv/AATg8O+Mv2wvj98VvH3w++H994V8X3Gn+HPA2ktptle2I0WytwXvBGFaIG5uJXP97bEM4BAr7e0rSrXQtLtrGxtoLOys4lgt7eCMRxQRqAqoqjhVAAAA4AFBUpdCxXmf7Xfjr4mfDj4C61rHwj8D6X8RPHVqE+waHqGrLpkNzlgGbzWG0lAd2wlNwBAZTivTK4H9pf4w6x8CvhFqHiHw/wCA/E/xK1qF4oLPQNB8pbq8lkcIpLyuqRxKSC8jE7EBbBxigk/nB/avtPG3gv8A4Kznxt+2P4Ps/idb6LZ6Xr3xC0Pwix+w+H9PnDQWUUpQBWEJMZKsxEoYKZTvzX74fswf8FHv2ZPi34W8P6P8Nfij8M4bWeGO30vQre/t9NuIBwEgSzfY6MMgCMIDntXA/sIfsOXnwJt/ix8Xv2hL7wnqnxO+Oc6XPi2J2STQ9A02OMx2+jxvNxJDFGdru3EjDoQAT8ma/wD8Eov2Bte+NM+rfD/wN4++L2qw3on/AOEZ8Cahc32g20u7cA92HS1t0DY+VrtQo4C4GKCtz9fc5FePfHb9sfRfhX4rXwb4d03UPiH8TruIS23hPRGVriFG+7PezN+6sbbJGZZyuRkIsjYU8pF8M/jd+0PaRw+KNetPgp4QKhf7E8JXf9oeIrmMDGyfVJEEdt0GRaxM4ycXHevWvgl+z54N/Z08KNo3g3QLLRLOeU3F08e6S51CY/emuJ3LS3Ep7ySszH1oJPOfg/8Asqazr3xCsfiT8ZNUsfFfj6x3NoumWSsPD/gpXGGWxjcBpbgqSr3ko81hkIsKExn3gDFFFABRRRQAUUUUAFFFFABRRRQAUUUUAFU9e8P2HinSJ9P1Oxs9Ssbpdk1tdQrNDKvoyMCCPYirlFAHheo/8E2fg22qy6honhSTwPqUx3G68H6reeHH3eu2yliQn/eU1DF+xDq+ik/2L8ePjnpgz8qXGrWOqIv43lpK5/FjXvVFAHg//DKnxKPyn9pL4m+X7aH4e3fn/Z/9KbJ+w5qWsura38dPjrqy/wAUcOuWmlI342VrC4/BhXvVFAHhuif8E3vgxp2sR6lqXguHxhqkfIvPFt9c+I5g394G+klCn/dAr2rS9KtdD06Gzsra3s7S3UJFBBGI44lHQKowAPYVYooAKKKKACiiigAooooAKKKKAP/Z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sp>
        <p:nvSpPr>
          <p:cNvPr id="51210" name="AutoShape 10" descr="data:image/jpeg;base64,/9j/4AAQSkZJRgABAQEAYABgAAD/2wBDAAIBAQIBAQICAgICAgICAwUDAwMDAwYEBAMFBwYHBwcGBwcICQsJCAgKCAcHCg0KCgsMDAwMBwkODw0MDgsMDAz/2wBDAQICAgMDAwYDAwYMCAcIDAwMDAwMDAwMDAwMDAwMDAwMDAwMDAwMDAwMDAwMDAwMDAwMDAwMDAwMDAwMDAwMDAz/wAARCACsAK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/KKKKACiiigAooozQAUZrxv4q/t0eB/h14zn8J6T/bHxA8dW+BL4Z8I2Z1TULUk4H2llIhtB73MkQx61gpN+0h8ZwWWPwH8E9IlHyicN4q14D1IVobOFj6BrkD3oA+gs1X1DVbXSYfMuri3tY/70sgRfzNfP2t/sVaLJa/bfid8Xvip4qhndIpVv/FjeH9NkkY4VBBpwtY/mJwFbcTnHNYHxf/Zd/ZM/ZL8Hf8JN8QPBvw/0fRhJ5cmq+JLRtRRGwT+8muPMI6dXOPegD6KHxV8LtN5Y8SaCZP7v9oRbvy3VsWOo2+pw+ZbTw3Ef96Jw6/mK8H/4Z3/Zkn+EMfjeH4bfBy98G3FimpRapaeFbG5t5rZ1BWVDHC25SpByueK5f4Sfspfso/tUeEF8T/D/AMH+B9S0dpDHFqvhmGTTEdh18ua2MRbHqhIzxnIoA+pqK+edM/YsttPs1vvhr8ZPiv4XhwRbJH4kHiTTAQcEeVqS3I2g8YR1PuKkfXP2jPgthr7SfBHxq0eLAaXR3PhnXgvdvIneW0mbHYT24PYUAfQVFeR/B/8Abb8B/FzxavheS61Lwh442F28K+KbJ9J1gqOrRRSfLcIOvmW7Sp/tV64DmgAooooAKKKKACiiigAooooAKKK8r/aZ/adh+BUGk6Lo+kzeMPiN4ud7fw14YtZRHLqDoAZJ5pCCLezhBDSzsMICAA7uiMAbnx7/AGifCn7NvhGPVvFGoSQG9nFnpthawPdajrV033LW0towZJ5m7IgOBknCgsPJYfhd8U/2wz9q+IV/qfwn+H9xzD4M0HUPL17VIj/0FNShP7gMOttZMCA2GuH5UdV+z7+yjN4N8YSfET4harD43+LepW5gm1byTHY6DA3JsNLgYn7PbDgM3Ms5G6VmO1V8P8a/8Fr/AAT+zx+3R4u+DPxi0m8+H+n6beWUGg+NZd0vh/UftVqk8cNzNtAtJ8lwAxKMFJ3LgigD6z+FHwc8K/ArwZb+HvBvh7SPDOi23KWmnWywRlj1dto+Z26l2yzHkkmvj/8A4KEftEfFn9nX9t79nbS5fGlnpfwV+LHit/DGqR6Zo6Q6nZXhg32cb3krSgxzSqVYpHG21SoPOa+3tN1O31nTre8s7iC6tLqNZoJ4ZBJHMjDKsrDhlIIII4INfMX/AAWK/Y38Qfts/sP614e8EtBH8RPDeo2Xivwi80ohT+1LGYTRIXPC718yPJwAXBJAzQNGb/wUx+Enhnwjq/wy+PFzoun3GrfC3xppc2p3lxH5pXSLp2065+Vsr+6F4twGxlTbhgQRmvX/ANvHb/ww78Zt0ccir4G1s7XXcrYsJzyO9fNnxH/aH+JX/BQD9kzUPhZZ/AH4leC/Gfj3Sv7D8SXvi/To9O0LwqJlEd1dJOZC155eXaFLdWLsE3GMZI+n/wBpr4Na98Zf2ZfEvgDw/r1hot54m0afQZtU1Kwe/wDJgngaCSQRLLFul2sSpLbc9QRxQB+d/wCxT491j/gif8SPAPw18ZaheX37L3xqt7S58C+Ir6Uyf8IHrdxCkkuk3Up4W3nkZnidsAFj/wBNCPtP/gk2m3/gnH8I1xjboajj/ro9bHiX9izSfjz+xOfgv8XhpHjDTbjSI9HurmxsnsVYRIFguYleSRop02q4YMQHGQMcVB8Cf2fvF37Gv7BvhX4Z+B59H8Y+JvA2hR6Pp91rE76Xb3pjBVJZDHHMVP3SVCkEgjI60CPlT/gjH8KPD/xb/a1/au+N8Gmww2dx8T7vw14XFs7wWttb2ECwTyRwowizNI+5mKkllznNetftN/tj/Fb4Of8ABUz4Q/CHwjZ+FfEvhv4raBqGp3VnrUj2MmjnT8NLJb3MKOWMiP8A6uWNhuUYZATjW/4IvfsreLv2Lf2H9M+HvjzRo9O8Yafquo6hq97bX0V5Z6zcXV1JObmF1IcKVdVKyqjAoeCMGvA/+Ck3xvs/2f8A/guF+zL4iudL1jX7mHwJ4otdN0fSbY3F/rF7N5UcFrCvQM7Hl3KoihmdlVSaCup9lftQan8E/G2raD8Nvi5L4SkvPFhebQbDXiIGvZoyoP2OdtuLlNykCFxMoIYYHNcfN4V+LH7G4+0eG7rWvjX8NYOZtB1K5WTxdocQ5Jsrtyq6iijP7i5Kz4ACzyHCGx8A/wBkLUvF3jf/AIWv8dINF8SfEy6iMelaQqi70f4f2jEP9jsQ4w9wSqme8Kh5WUBdkaqlH7f/APwUW8L/APBPxvh7J4gt7jWpfHXiFNEi0fS4pLvWp42Ul7m1tYwWnWE7DIowdrfLl9qMEnrvwQ+PHhX9ovwJF4j8IatFqumtK9tMNjQ3FjcIcSW9xC4EkE6HhopFV1PUV19fN/i/4RWXxoFh8dP2f/E2h6f4y1a0SUXsTl9B8d2qZC2upInJZcMiXCjz7dgR8yhoW9H/AGbP2ldN/aJ8Paiv9n3nhrxd4ZuBp/ibwzqJX7foF2V3BH2/LJE6/PFOmY5oyGU9QoB6TRRRQAUUUUAFFFNkdY0ZmIVVGST0AoA4D9pf9oTT/wBm34ZvrlxY3Wt6tfXMWl6FodmQLzX9SmJWCzhzwGcglnPyxxpJI2FRiPMvBPhS1/Y0+Gfi34yfFa8fxH8SdctVn1+80y1kupEVSfs2h6TAAZDAjsI4o1G+eV2kf53O2H9m6L/hq34z3nx21XMnhPR1udF+Glu4/diyyY7zWtv/AD0vGQpE2ARaxoR/x8OD5z8HP+Cu2j6/+3n4g+E/xL0PXfhTb64ts3wxm8TacbGHxpCoYTXEcz8LM8hAjgfa2xFyBI5QAH0x+yx+0Tov7VfwF8N+OtDns3t9dtVlnt7e589tNuMfvbSU4UrNC+Y5EZVZXVgQK+Vf20P2etR+Mf7eV78PVu/C+k+Cfjt8PFHiS51XS01Kdv7FvSrCyilBgW6eHVUAmlDCJYt6ozAY779sX4L3H7LMfjD9or4U3UPh7xBodjJrnjbw+7eXovj6xtozJN56dIdQWFG8m8QbshUl8yM4X0j4o/AT4Z/tAa54D+Lfji0jurf4f2E2s6KNWnEOn6R9ojjkku5kOFMiRxgZkJRACQA3zAGfNP7LP/BLz4r/ALDX7Ti6D8H/AIu65of7M62MN3ceHPEix69dQXvmNvttNeQ7reFlUF3kzgyYVGI3r9S/ET9r3w/4W8Y3HhPw5Y6x8Q/G9rgT6F4ciW4ewJzt+2XDstvZg8f6+RGIOVVuleYfEX4zX3x28F3fifVvEV/8J/gLbrn+1d72XiDxoh+6bc48yys5P4GUC6nXlPJUhn+OfjP/AMFSZvDnhj/hCPgToFn8NPBdmWSK5gtkXULvP3pcciNn6lzulYnJYEmvpOH+FMwzmpy4SPureT0ivn1fkrs+K4w4/wAn4bpKeYVPfa92EdZv5dF5tpfM+1PiT8TPiPpmmLqHj34kfDf4E6TJiRLOyCa1q7L3X7RdBIN3qEtZBnox614P4u/a6/Z90i8mTWfin8ePiNKT8/ka3fWFs59ktTaRY+i4r87/ABB4i1DxZrM2o6tfXmqahcEtLdXc7TzSH3diSfzqoBuNfsGX+D+AhG+NrSm/7tor8bv8j+c84+kZmtWbWW4eFOP9685fg4pfc/U+71/bK/ZZF3/yJfxdXnPnDxLqO/65/tDP612Xg39rb4B6zfxjQ/jB8dPhzMv3Be6vd6haofdLwXkWPqAK/K3Vvj54P0T4hw+FrrXbOHWpxjyi37uN+0byfdVz2UnP04z2LjY2MYx611R8MuHcSpRw1SV4uz5Zp2fZ6PXyOGXjfxlgXCpjaUOWa5o81Nx5o9001deZ+zPw8+JfxPl0b+0vBvjT4b/HzQ41LvEHTQ9ZA7ASwmW1dv8AZeG3B7sOtbnw5+Knwv8Aip+0LYalrPhuTwf8aNO0ubS7Oy8T2K2usJZNIJJks5MtFcQlkBZ7WSQfKNxHSvxa8KeLtW8B65Dqmh6nqGj6lbsGjurKdoJkI/2lIP4dK+ufhD/wU/s/iP4dh8E/tBeHrPx14YaRGi1iOHy9R02RfuT/ALva29OolhKSqeQSa+Kz7woxuFi62Xz9rFdLWl8uj/B9kfpnCfj/AJZj5xw+b0/q83pzJ80Pn1j87ru0ffv7dH7aug/sE/APWPiH4n0HxVrWh6PbSyztounteeQ6r+7WbbzCkjEL5rDy0PLsoxn4A+Enwy+Mnwm8cWf7d3xw8M2fjzxh4lij0yx+Hdgvmap4C0i8mSKxi0cswilvWMqiaJtrOJWIkVw6v9geHPjHc/A3wTb32va9/wALa+AmuQmOLxbKFu7/AMOQuNpj1UAYurPB2tdbRJFyJ1Zd0wk8J/swav8As160ureF/jJN4d/Z70mA60fC82lwaj/ZgX94Y7PUJd7QacUy3lBHMYyIpI0wq/lE4ShJwmrNbpn9AUqkKkFUptOL1TWqa8mdV+zV+zXqXw6+N3jP4hMv/CIaX8QtPsLm58DWU6zWNhqwDtd38hA2fapd0cbtDtRxBvbe7bqZ+0d8GL3xzq9n8VPhLeaWvxT8GrLYR4uQtn4otI5D9o0S+ZcgKXVvLkYFracBhwZEf5u/b9/4Lk6T8M9S1T4f/s/2ul/FL4jWUEUus66Ji3hH4f28rpGL3VL2PKBELqSitwMlmXBByf2QJ/EX/BOD9rH4d/D/AMefGgfGTxJ+1NPqmt65FGsUcOj6xDbLOt7YxR8x2M0MbQEMAC8ULrt/eKJLPur9nv48aL+0h8K9P8VaGLq3juWktrywvI/KvdIvImMdxZ3MfWOeGVWR19VyCVIJ7avmz4vwf8Ma/tI2vxOs/wDR/h58Sry20Xx5AvEOmai+2DT9bx0UM3l2lw3GVa2kPELE/SdAgooooAK8C/bx1y/8ZaF4Z+D2g3dxZ638Yr2TS7y6t32zaZocKCXVbpW/hbyCLdG7S3kR7V77Xz7+z+v/AAuX9sj4sfEKQiXT/CHk/DjQTzhfIC3epyAf7d1NFCSP+fAelAF74q/tqfCT9jv4vfDP4S+INe8NeDJfFmmXX9hxXt7FY2ttb2QgiSFd+FG7zAka5GfLfGSMHZ/a/wD2MPhp/wAFAfglN4N+Imh22vaHeAXFldwuEu9NmxlLq0nX5opBwQy8EcEMpIPx1rH7bP7D/wC39a/F5fiVa/DnxFr/AITe/wBPu9L175tS1DTdNkm8maxM204l/eOgtWyTIM5auB+G/wDwSi/aG/Yy/Zh0Xxd+z58afGHhHxdeWMV7qPwy12Aa94dt5rlwTa26TZe3Nukipuy24wliRk0DPdvhJ/wS2+MEGkWfw++K/wC0hq3xS+COj3EcsOgXHh+K11jXYImDw2epaiHZ5rZWVd6KqtMF2s2wlD2nxX+K/h744WeseNfGF2lv+z58O7oraWoG5PiBqkEm3eV6S2MMy7IYvu3E6GRsxxxl+y+O8OsWvgfwL8EdH8Qatd+JvG1r9i1XXnlJvrXSLaNBqWoF+ds0u9II242y3iMOENfnv/wU4/aas/iT8RrP4c+EFh0/4dfDNF0rT7O0G23lniXymZQONkYHlJ6BWI+9X1XB/DVTOswWH2gtZvsuy83svv6HwXiLxtS4ZymWM0lVl7tOPeXd+UVq/kuqPPf2xf2yvE37Y3xFbVNXkkstDsnYaTo8cmYbCM/xHs8rD7z/AIDAwK8f6UVx3xm+O/h34FaGLrWrnddTKTa2EJDXN0fYfwr6scAe54r+poxwOU4K2lOlTXol/m397fmfwbKWacQZk5e9WxFV9NW3+iXySXZHU6rq1roGmXF9fXMFnZWqGSaeZwkcSjuSa+S/2jP28LnxCLjRfA7zWNg2Y5tWI2XFwOhEQ6xqf7x+Y9tteV/Hb9pHxD8e9TzqMv2PSYX3W2mQMfJi9Gf/AJ6P/tH8AK8/zX4Vxf4m1sZzYXK7wp7OW0pen8q/F+Wx/V3hz4G4XLeXMM+Sq1t1DeEH5/zyX/gKe19wkPmszMSzOSWLHJYnqSe5r6A/Zs/bfv8A4eLb6J4sa41XQVwkN39+6sF6YPeSMeh+Yds9K8BETGEybW8tWClscAnJA/Q/lTa/OsnzvGZXiFicHNxl17Ndmuq/pan7NxJwvlmfYN4HMqalHo9nF94vo/w6NNH6jaDr9j4q0S31LS7y31DT7tQ8NxA+6Nx9f6Hkd6tV+dXwM/aF8QfAXWzNpc32jTbhgbvTZmPkXHuP7j+jDn1yOK+4/gx8efD/AMddC+16NcbLqFQbqwmIFxaH3H8S+jDg+x4r+k+EeO8HnMVSl7lbrF9fOL6+m6/E/iXxE8J8y4am8RC9XDX0mlrHymuj8/hfdPQ+ov2J/wBt3Xv2P/G2Y/M1bwfqj7dY0V2zHOh4MsQPCygfgw+VuxH6KfBfx3ov7Ps/h6TQb6PVP2fPiZMkPh+bO6PwXqM7bVsGB+5Y3EhKRq3FvOfJ4SSNY/x7FfW//BMH4/aXJq+rfBLx0qah4A+J0UlkkE7EJa3ki7flP8HmjABGCsixsMHJrwPEng2ni8PLNMJG1WCvJL7UVu/VLXzWnY+r8FfEqrl+LhkWYTvQqO0G/sSey/wyelujd9NTu/8Ago1+xf4Z/Zy/Ze8H/s4/CnQY/Duh/tNfF+0sNYnsrBYodP0+WZtQvIZJVHI2wPHErnIjPljhK+rP2cf+CSX7PP7JXxxvPiN8P/hrpPh/xddQNaxXi3FxOunxMMOltHJIyW4YcERqvBIGASDq/AO/uviD8Ptb8AeOLWz8UeOPhPqcEEkmoHZ/a7RbbnStU3AMUaZBGzOoO2eOcAHbg/MH7SX7evxYtf8AgiL8afjxrUmgeDfEV7p17ZeGtM0N5JZPDxF6+mhnu3IM1yXy+5Y4whCgLkE1/Op/ZXkfffxH8AaJ8Yfh7rvhbX7WHU9C8QWU2majbMfllhlQo6H0O1jz1Bwa8u/YU8f6xqXw21XwL4svJL/xt8J9Sbwvq11Kf3uqQoiSWN+ec5ubOSCRj08wyj+E18ZfsdfCTwh+wJ8T/wBl3Q/h/H401Dxp8RtAD/FK2sZL3WEu4Z9O86PVdSUs6W7rqGxI5jsJjkmX5lU7frn4hRN8Ff2/fBPiWLMOj/F3SJvB2rYwsf8AaVkst/psjerNB/aUWep/dDsBQI+gqKKKAMvxv4us/AHgvWNe1BvLsNFspr+5b+7FEjSOf++VNeI/sVwWPwq/YK8F6h4yuIbWTxVaprWsyzg/vL7Wrn7Q8bYGSzT3ojH1ArQ/4KV63Non7B/xRW3bZPqmhy6PGR2a9ZbQfrNVz9sP9jDRf2w/2bV+FGqalqWjeEbu5sf7SXTZTBdT2lrIkqwRyqcxEvFF84yQFIHJyADL/ab/AOCYPwE/a+8F2eh+PPhh4X1S30q3S1026gtRZ32mRou2NYLiHbJGEAGFDbRgcV4z+yT/AMExvHH7JP7WGmx2vxp+J/jP4EaDpM19pPhvxNqSXjabqzN5MUYnwJZYI4HnYI2FDsh+YgEYP/Dkjxn8LNv/AAqL9sH9orwNbw8w2GsalD4lsU9B5dwqnb/wKvVv2LfAPxe/Zi+HPxg1/wCO3j7/AIWVrmn3zT6frCWEem29xpNpp8cke22j+SJvNe5Dkcsyk5IxQM5X4z/HKTwD4F+PXxqV9uoSXQ+Hfg92A/dRWjtDLIhH96/kvHOOq2sX90V+U4Vnbqzs3JJOST3Jr7T/AOChOpTfD/8AYW/Z78FPJILvVNP/AOEj1QN1kupIUklZvczXcx+tflh+25a/Em98N+X4ZXzPC/lf8TBdPLf2g/rvHUxY7R/8C4r+gOA2sn4bnmvspVJTbdoq7tHReiTu29bX2P5F8Voy4j40pZC68KMKcUuabtFSklJ+smnFJaXaWqIv2jP25NN+HxuNH8J/Z9Y1xcxy3Z+e0sW7gf8APVx6D5R3J6V8eeJfE+o+M9duNT1a9uNQ1C6bdLPM25n/AMAOwHAqlCqs6ruWNd20seic4OfpXq/wT+DUPib4i6t8P/E0R0vUtTsjPpl2V3eRcIPMjdSP9ZFJGW6cMMEcivzPNM6zTiXFxhUdot2jFaRTd+Vestk317Lb9zyLhjIeB8vlVox5pqPNOb1qSimuaS/uxTu4x6d3v57a+GWtNf0WHUFaOz1YwSrIv8cEjhSyn2+YexUiu08I/Am6l+OWveCL6P8A06xtNQSI4+9JHCzwuPZsKR7NXo2n/ADVfFPwF1bw/eWbQ+NvhjqTz2iDn7ZaS4m2If4lYq7If7wx3Ne+3nwrW+/aI8L+PrWNRu0qa01AY+8TEDC59+WQ/Ra+gyXgOpW5Jzi7c1Nu+/LJuNSL84SWvlr1PkOJvFmlhlUpUpq/JWSaenPBRqUZp/y1YS0/vadD5B8JfD46r+yN4t14x/vrHXrLaSOVRUZH/WYVga/8PG8P/A7w94iljb7R4g1S6jh45MEKIox9XL/kK+yE/Z9OkfAHx14TtI0aTXbvULmzHb94weAfhtUU3xH+zrb6td/CfRfJWTR/Bpknu8j5ZWSOPap/35efoDXp1vDqvKjBKPvKlGP/AG/Krq/lFu/keFhfGbCxxNSTn7jrznv/AMuo4e6X/b1RJLzPi/xh8NL3wz4/j8NRxvNqqxQLNEP4Z3iWR1+ibsH02k1k+F/FmpeCPEFvqmj301hqFq26K4gbDfT0KnuDwRX034x8DSeGNG+K3xNvoZJNW8QXlxpHh+LaS4WWT7OZVHXc43Bcfwg/3q8i+IHwPufhxp3hzwqtnJqHjrxJtvLm0hXe1hEeIbdcfxsdzO3QbQOgJPxWacN4jB1PbULxs3Jb3ScuWnbrzSs2l216M/UMg42wmZUVhsU4yulCV7WclTU67d9PZ01JRbenNePVH0d+zd+2rpnxV8jR/EX2fR/EbYSN87bXUD/sE/cc/wBwnB7HtXvNpd3Gl30VxbySW91bSLLFIpw0Tqcqw9CCAfwr8tNe0z+wtXurNpoLhrOQxPJC26MsvB2t3AORnocZFfaX7E+v/ETVvCnl+KLRn8OxxD+zb2+YpfP6KFPLx46M2COxYdP1HgLjrFY6p/ZeYQc5L7aV9v57aL/F169z8F8WvCnAZVR/t7KKsadNtP2cnbV/8+m9X35d10fQ/er4V/GtPGPiT4G/GSNkih+I2nt4D8TqG+UXYEk9m5A4yl1DdQrn/n/Fc7+0n/wRd8E/tMePZtN1T4mfEbS/hrq2t/8ACW618MbHUYF0TVL7zfMkmAaMzwxSzEySRo4jMjswCM2a8Q/Yn8X3Ws/8Ez/ixaQtuvvhnq9t4w08gZaI2zw342+mWtJB/wADNfUP7e/7Aeoft0ePvhrqWk/Erxx8NdI0W31GDWr/AMH6sdN1LVrS4WBorbzACDF5kQc5GR26k1+M8TZasBmtfCR2jJ29HqvwaP6S4GzqWbZDhMwm/enBcz/vL3ZfimfQ3iHxT4Z+E+hm61bUtC8N2EMaqZry5is4VRBhQWcgYVRjrwK8B/bE+JWk/Gj/AIJ/2Pxg8Iu2oWfhl9K+I+iz4wzQ2dxFdSHAJ+/aidCMkYkNeZ+FP+Dc39lnSb77f4q8M+KfidqAO9rvxp4qvtVZj6lTIsZ/75xX0don7Kfh34X/ALHWqfCLw1DJD4VXQ9R0fTrSR/M+yWtws2y3UnkxxrL5aZydiKCSea8I+qPWLW6jvrWOaF1khmUOjqeGUjII+oqSvK/2GvF8nj39jD4T6xNI0txqHhDS5Z3PVpfskW8n/gQNeqUAeD/8FJ1Ev7JWoRN9yfxD4cif/dbXtPB/Q079tPWvFjeKPg54Z8K+LdU8Fr408aHTtXvtOtbae7ksotL1C7eGP7RHIkZd7aMF9pIGcVF/wU6DQ/sPeNr1P+YKbDWG/wBlbTULa5Y/gsRP4Uv7fH7Buh/8FBPBvhHwz4m1jXtH0DQNeGuXTaJqEmn6hcFbS5hjSO4j+aMb5wzY6qpXjNAGV4U8UfE34mftd/Ez4ZeItV8Kf8K58P6Dp97BPpVlfWOvzrqJvY0Q3S3WyJ4TaFvNjUFywwI8VwPgHxL4ml/4JvftDaX4k8Uav4yvPBtz4z8OWWraoIvt01lbC4S3EzRqiySJGQpcqC23J5NcTH/wbZfAGG9kuV8TfHVbmZVSSZfiHfiSRVztVmzkhctgE4GTjqa9l+CH7ANn+yZ+wh8RvhD4d1TUta0vWI9el0yTUJ3ur5Uvo5CI5pW+aWQO7DeeSMZ55oHofI//AAWoH2Lx/wDC2zj/AOPa18KARAdB+82/yVa+KlbaeODX2h/wVWkbx58G/wBnvx1GFaDXvCiI7A5w7Q28wX/x9/yNfF1f1f4dzjPh7D26KS/8mZ/AHjFTnDi/Gc3VxfycInkvx2/Y68M/Gbzr63VdB1+QZ+2W8Y8qdv8AptGMBv8AeGG+tU/g/wDBnUJ/C2j6V4ws/s3ib4fXiHRtZtzvW5tc5VQ/8SY3IyNggYPB5r2bNGa9OXC2X/XHjYQUZSVpJbS1TTa/mTSakrO54tPj3OFlyyypVcoRd4N6yhpZqL35ZRbjKDvFp7I7j4MaHZa5c6pHaaPo+reLpUiGmQakrMl5GpcyQRqGUNMSVZFckMA6qNxGey+HWnr8U3vI734T+HV0/S3Meo6rBqNz4fh00jqJZpJHhVh/cKFjjhTXEfCrwbb6vbahrV9p2pa1ZaKYlGm2Afzr2Z9xRXdAWihGxizjnoqkMwI9kOseOP2m7GGz+IngLXr7R7NibHVbJBoraKpx3uCttOgAHMx804/1tcWbVPZ1ZOD93S75nFxdl8KUo82lm1dWb0cr8q7shoqrRpxqJ82vLFQUlJXfxtwny2d0naV7WaglzPNtvhN8CLjXbq30/wAdaxqmoRxoYNOvZF03Tp5v44hqbQkFR0DNBEG/vDrWBruk6no3jWHwvY/BvQdP1K4QzQJeNdai80PUzidpxC0QHJlUBAMnIFd5f/AHQ/EOk2Og3HxW0Hxxpvg9XGk+HtA+yWerS+e3mSo08xWEkMMEpJcEfwjFYPiL4j+O/A+hyeDZvhnquj/DmQNHP4fa2upHuQzKTL9tKl/OyqsCmIsgfuyMg+Zh8TOpK1Ko6j7Tk42XRpfu+ZtWdnG17r2itd+3i8HTpQ5q9GNFdHSip3fVSd6vKk7q6mnZJqk72Xivxi0Pw7qfja3+wW2nzW+lGKbNoXay+2KhWSW3Dkt5YZm2Ek/3hgEY8D+KXw51Dw3b67feGbOTWPiF47kazGoN8sek2mArbWPEUaR4XP3mZs89B9B/ErwUvgTxS1nE109rcQR3lt9qi8m5SKVdyrMn8Mi9GHTIyOCK5/dxX01bK8PjMLGKb20l9pXVrq+0rXSbV43dj4zC5/i8tx0puKtfWH2WlLmUXbeHMk5RTSlbU+avhh+y5YfAf4h+ELfUdFh8X6hrTSia/lnSO10lo03DyoH5lYcksw+gBr6WZi3J714L+0Zz+1l8G/aeb/0Na94ry+FcLhsJUxWBwsOWFOaS2/59xersm9W9W2/loe7x9j8bmFHAZpj6nPUrU5Se9larUjZK7ilZLSKitNU3dn2Z/wAEvCb39n79paxkP+iz+DnLZ6c216p/Q19b/tI/th+Jf2RP2SPg/wCK9B8B+IPiZqGvXelaRdeHdDh87VL6ObTppGa3UnG9GiV2zxsV+nUfJv8AwT+tm8J/sCftKeIyp3ahpLaJaY6vO9rLGij3MlzGPqa/UXw14QtdB8M6Jp7Qwzf2HbxQ27sgYxMkXlblz907SwyOcMR3r8C8RqkZcQ4jl6cq+6MT+tfBmlOnwfg1Przv5Ocmj4R1T/gsh8RNa024s7z9hP8AaiurS7jaGeGXRrV45kYYZWUyYKkEgg9Qa7v/AIIj6pDrP7N/xAuLXwbr3w5s5PiTrjW/hTWRtvPDqM0LfZXTcwjCksQinaqsAOK+wNZtri90i6hs7n7FdSxOkNx5Yk8hyCFfaeGwcHB4OMV5N+zh8Ao/2OPhR4wN/wCLNX8Y32sazqXjDWNW1OGCCSW4nxJIFjhVUSNQgVVA4UAZPWviD9RMf/gmC5b9gT4Xqf8Allo4iX2VZJFX9AK96rxX/gnDokmgfsE/B+GUYlm8J6fdv/vTQLMf1evaqBHE/tLfDRvjP+zr488IoFMnifw9f6XHns81u8an8GYH8K5X4FftC2+t/sJ+GfidfCW4jTwXDrt+kfMm+KzEk8Y/2g6Ov1FewV87fsV6Zb+G0+Lfwc1KGKS28E+J7x7S1Zfkl0bV91/bj3RWnurf/t2I7UAfCPxb+Mf7bn7Znwb+G+m+LrXwb8F/hf8AtFeJNMs7fXPCGp3B8TeE9NuUeeO3uSx2l7qJUj3xspWRwrAB9tfWX7D3wt1r9gT9ou4+BOofEvxZ8SPBvibw8/inwfceLL5bzWNJktZ44L+yM2A0sB+0W00eQNpMy8gCvBvB3/BLv9p/9pb4eW/gn4kftF33w/8Ahb4J1U6X4d0Pwr4dit9aubLTLspp91PfyfMspSCCVXjBH3W65r379mH/AIIm/CH9kv4waL8RvDeoePtU+I2lzSG58TeIvEVxqt9qkEsTxzW0wkPleW+4N8qAho0IPByFHlP7UfwebxD+wF408HxRMdX/AGf/ABfciCMndIdLkc3FswH90WN5EPTNuw7Gvzpr9rfjtpNr8J/2itI8VX0KyeC/ifZx+BfFiMv7qG4Zn/sy5k4+6zzT2jMe91b9lr8nP2tf2dL/APZY+PGueEbxZGtbWUz6ZcOP+PyzckxPnuQPlb0ZGr978Is8jKhUyuo/ei+aPmna6+T1+Z/JX0iOF5wxVHPqK92S5J+Uldxb9Vdf9u+Z2P7LX7Hvhf8AanaHTLH4qaX4f8WzL8mjappDoZj6RTCXbJ9AN3+zS/tO/wDBOP4kfsq2X9qa1Z2+seGVcLJq+kkzxW4JAzKjBXj+pG3PG6vBre4ktLiOaGSSGaFxJHJGxVo2ByGUjkEHkEciv1P/AOCZn/BQi1/aR8Mf8K4+IVxbXHiyG3aC3nu1Up4ittuGVweGmVchh/Gvzdd1fU8T43O8of8AaOGl7agvjg0lKK7xlFLT1Ttu7q9vg+B8t4Z4hj/Y+Nh9WxTX7upGUnGb7SjJtJvycebZWdk/lz9mz/gnvZftG6HLqHw2+NOktr1rEGudNuNPn029tQf7+2RmK5/iUMvTnPFebftB/sqeOvgF480/T/irNqlnpN9KUh1yLfq1rJjvHllJYdShKtjnBr3X9uL9hnxP+w/8TYvil8KJNQtvDVrP9p3WmXm8OuTyjjnfat0y2QAdrcYJ+s/2Z/2g/A//AAU6/ZzvvD/iexspNWWBYdd0cthoX/gurc/eCk/MrDlG+U9OfnMTxVjMNCGcUJ/WMJPSXuxVSk30bSS06XVnouqb+ywPAOXYypU4dxVN4TH0/eh783RrpdUpNvW2vK01utnFfF/hL/gkjdfGz4c/8JH8Nfih4P8AGlmQR5T20tk6uP8Alm4Jcxv7OB+VeR6f8J9d+D3xVk8E/EbxZ4k+FDqBtn8ie6tWBOA/7mRQYj/fTcPXGDXqnjXwD8S/+CQ37RkOuaRJcap4R1CXy4rlgRZ61bZz9muAOI51GcHsfmXIJWvuTx94B+HP/BVX9mG1v7G4jSd0Mmn34UG80G8x80Ug64zgOh4YYI/haqxnFGMwThWxFVV8FW+Gqox54Ps1bluuqcddbWasRl3AuX5kqmFwdF4XMsPrKhKc/Z1UusXzKaT6NTstLtp3Pinxx/wR18eXvg5fFHgvxb4a+JFnfRfaomtpmhmvVPO5Gcsjk+7g54618j+IPD194T1y70zVLO60/UrCUw3NrcxmOaBx1VlPINfXH7Nvx98d/wDBLD4+TeB/iBaXn/CHX0+bu3XdJCqk4F/Znow7so+8MggOBX1j+3n+wvoH7c/w2tPG3ge401vF0dos2nX8Lj7Pr1vjKwyOOM4+455U8Hg8ddHi/F5VjIUM1nGphqv8OtFJL/t5LTTrbVb6rbz8R4eZfn2XVcVkNOVHG0NKuHnJt3/uuXva9L3vto7X/Bn9oTS7q7/ap+D80NtcSwxzz75EjLKmCrHJHAwvPPavcW4H9a0PFHhfUvA3iK80fWLG60vVdNlMNzaXMZjmgcdQQf59COmRXqn7Cn7MNx+1b+0To/h8xSNodmwv9bmA+WO0RhuXPYyHEY/3iexr7WMcPlscVmdSpeE2qj8koRjZPre2ndtWPzWpUxmdzwGR0qVqlJOklrduVSU7tW0tzWfZJtn2p+zj8H5PB/7KPwN+G0sWzU/ih4oi8WaxC6crp1ky6g272Pk2EJz3uAK6v9tH9sH49/AL9qa1m+G/wL8S/GT4a6J4dCeI4dKv4LG8i1C4m3xtbJMM3TRwRfMqcDzwMg8V6j+zSkXxq+NHir4pQqn/AAjtjEfBng3Z/q5LG2lze3iAHG2e7TYpHDRWMLDh694r+Scyx08biqmLqbzk5fe72+R/oNkmV08sy+jl9H4acYxXnZWv89z839D/AOCon7VH7bfhrULz9nf9m2x8NaLZy3NjN4j+Jmux23k3MDNHNCNPtiZvNjkVkKseCOQBXsnirXPiF8M/+COepXnxF1G61b4q+IfCDw6nJJGImj1jVj5SW6RjAjWKe7SJEHCrGorU/aV/Z4+IHwy+PGiePvgZfQ6LdfELxBp2k/EbTZLL7VZ3dlvCvrMSZCxX8MKGIyEFZY2UOCYoyOo/a2k/4Wd8ePgv8M4dzx3mvN411lVwQlho4WWLePR9QmsAM9drelcR6p7R8PfB1v8ADrwDofh+z4s9C0+DT4B6JDGsa/oorYoooEFfPP7REv8AwoD9rL4e/FJcxaD4qVfh54rfnZCJ5TJpN0/YCO8aS33Hp/aIPQV9DVy/xp+EWi/Hv4T+IfBniKBrjRvEljJYXQRtsiK4wJEb+GRGw6sOVZVI5FAHUA0V4v8AsV/GLWvGng7VfBfjadJPiZ8MLldD8SMF2DUxt3WmqRr/AM8ryALKMcLJ50fWI17RmgDB+J/w20f4w/D3WfC/iCzW+0XXrR7O7hJ2lkcYyrDlWHDKwwVYAgggGvi/4+/s56h+1j4Fvfhb4quof+F4/DG1N3oGtTgRL410ksFS5z0y+FjnUf6m4AbAjlTd7t+0H/wUv+CP7MXizxN4a8ZfETw5ofizwv4fPiS40a9uPIuZ7Uh9nlbgBK7GMgRxln5Hy8jPD/Db45eCf+CkH7A/gH46SaoPhReNbNrOk69c3kKzeD75Xe3mR5ZNscsLOrRSRPhJozggHaV7cuzCvgcTDF4Z2nF3T/R+T2fkeZnOT4XNcFUy/Gx5qdRWa/Jrs09U+jPyQ8R+HNQ8IeIL3SdUs7jTtS06Zre6tbhNktvIpwVYdiKr2V9Npl7Dc2001tc27iWGaJzHJE4OQysOQQeQRX6X/tE/s8aP+2rrqeG/GVrpvw0/aEsbVjZ3cW5tG8bW8Y/11rIeZo8YJQ/6Rb5wwdNrv+fvxv8A2f8Axf8As5+L30Pxhol1o94CfKdhut7tQfvwyj5ZF+hyO4B4r+pOFeMsFndFRTUatveg/wAWu6/FdfP+EOPPDXM+GMS5tOdC/u1Ft5KVvhl+D6H0B8Kf+CyHxY8AaEum61HoPjazWPyt2qwMty69MPJGQH44JZST3JrzDxr+1ZZXfjyHxb4H8F2nwv8AFUMhk+3eHtVmWFiT8wNuy+Xtbuowp7g145RXp0eFsqo1XWo0VFy3SbUWuzinyteTVjw8Tx1nuJoRw+JxDmoaxcknKLXWM2nKL800z6+s/wDgsn4613wVNoHjXwh4H8c6fdR+VcLe2rw/aB/tqpKE98hRz6V5F4a/bB1T4O/EKTxF8LdNb4ctdH/TNOt9Sl1DT7sdg0U4PA5xySM8EV49Rilh+Fcqoc0aVFKM943fK/WF+V+WmhWL49z7FezliMS5Sp/DOy516Ttz+vva9T61+IH/AAVj1L44eCE0H4h/C/wH4vtk5EjPcWskb4++jBmaNvdGFeefBT9vzxt+zRq86+AZjpPhq4k8w+HtRnbU7KNickoXCuhPqpGe+a8Nrvv2fv2ZPGv7T3i1dJ8HaNNqDKwFzeODHZ2K/wB6WUjC/QZY9ga558O5JgsNNVYRjR3ak3yLzs3yp+aSZ1UuMOJ8zx1KVCrKeIWkZRivaPycopSa8m2j3L4h/tv3H7dGtaX4f1v4J+FvEniu/YWmn3emXlzaXwY9AHXJ2DqQ5KKASfWvp74Ufs5L8D/CKfArwLdyQ+PPGkCal8QfEVnLvbwtpT7l8uOXAxcSjzIbYYDA+dcEYjw2R8FPhBoH7F1vq/hn4czaP4s+L1vZl/FnjHUlxoXgC1273e4fICkKCyWqsJZdoaQxRfOvoX/BPb9qb4QeK/jR8UPg74H1bVte8beBJ7fVPE/iDUjFI/jG4uY1Ml/FNGxEyIfLiIVVSIGKNFCBRX4BxZxJha0f7NydOGGTva8mpPulJu0V0Std6tbW/rvw/wCCsdhpf21xFKNTGyVk+WCcE905RS5pPZtt2Widm7/UPg/wjpvgDwppuh6LZQabo+j2sVlZWkK7Y7aGNQiIo9FUAfhWlUFlqltqLzLb3EE7WshimEcgYxOMEq2OjYI4PPNT18Gfq4Gvnj9kGVfjx8ZPiN8aXxNpesXC+EPCEnBDaPp0siy3KH+7c3z3Lg/xRQ255GKv/tufELVtU03RfhH4MvprPx18VjLZLeW5/e+HdHTb/aOqH+60cTiKInGbi4gHIDY9g+H3gPSfhb4E0bw1oNnFp2ieH7GHTrC1j+7bwRIEjQfRVA55oA2KKKKACiiigDwf9rD4VeIPDni3SfjJ8O9Pk1Lxx4PtmstU0WFgp8ZaIzb5rDJwPtMbZmtmJwJQ0ZISeQ1l/tPftVeOtd/YOu/iR+zP4Xsfir4p1a2jk0SynuBbogZ9k0kkbsjNLBhw1uWR/MUocEEV9GV83/FL4deIv2R/iVq3xO+HGk3viLwn4iuPtvjvwRYJuuJ5cAPrOmR9PtgUDz7cYF0qhlxMo80A/nl/4KP/AAU/bA/aW1nW/jx+0D8MdU8N2Xh+wgsbzUrqwttFtLS3SQrFFHG0nmSM0kpCkb2YuMHAGPePgd+yR8f/ANtr4t/s4+FvjL8GfiF4d/ZPmS3i0Tw34QDW+k6TblGeK8vNzvMDLIfMlmuMSssrFCma/TX/AILTfsy6r/wVq/4JpaddfA/xBaeIbzTdVtvFmjwW1yqQa+IFlRrfLYCTLvYqsmNssWxwpzj6T/4J1+LPih44/Yl+HOp/GjRm0H4nXGkqNes3jSKRZldkV3RCVSR41R2QcKzkYGMAL5tDvvih8DfCvxm8CJ4b8SaNbalpMLRyW6EtHLZSx/6uaCVCJIZk/hkjZXXsRXi/jv4RePvBPhmbQda0ex/aH+HbDAstWaC28U6enT5ZZNttfFQDhnNvNzy8rc19KUVVOpKElODs1s1ozCtRhVg6dWKlF6NNXTXmnufmB46/YU+AnxX8QNZ+E/H2qfCPxVKN3/CL+M7WSzkDk/djS68uRx/tRPKvoSK4zxh/wRX+MWhSFtJk8K+IrYjdHJbaiYGcdvllVR/48a+Lf2vf+C0n7T3wy/ai8S+H/Fmu6f4o0/SdXvLO18H6x4Hshol9F5zxW/mxh2nbKEMpZwxIUkc4H25/wQj0Hxl+3joXj3x18TPDek/D/RdOvE0jSNM8FW2peFAbhR5k04e2uxG4AcRmMplSoPGefucv8SM9wseT2qmv76v+Oj+9s/L848FeFcfJ1fYOk3v7OTiv/AdYr5JHGD/gkn8ejNs/4Q62/wB46vabf/Rldb4Q/wCCKvxc1f8Aea3eeEvDNmg3SyXF+1wyDucRqV/8eH1r9Cv+GJtBLc+NPjE0fTyz8QdW249P9fn9aIv2AfhNNfR3Wq+F5PFE0ZyG8S6te64ufXZeTSr+lenW8Wc7nG0VCPmov9W1+B4WG+j7wxTlzTlVn5OaS/CKf4nxV8Of2J/2fvhlr62mteLdc+OHiy3wx8OeDbRrxFYH7sv2csIh7zzxL619V+D/AILfEH4k+HbfRGtbH4C/DmEbV0DwzPHJ4hvk5+Wa8iHk2YbjcLbzJT2uENeW/BH/AIKfeEPgz8ev2j/hv8UE8E/CTwv8DdY00aNqAZNPs77TdQthJADH0MwdJOIx8ysvygqSfr74S/Fzwz8ePhxpHjDwbrmm+JPC+vQC507U7CYTW93HkjcjDrggg9wQQeRXxOa5/mGZS5sbVc+yey9ErJfcfp+Q8JZPkkOTLMPGnfdpXk/WTvJ/Nng/7c3gn/hnH/gnD8QND+Fnh/UNHjj0ae2iTw9o8eqXVkkw2zXjWsnzXmAzPKMtM6+Yy75MA/za/sTftCeJv2WfGOl3ngnxxZ2vjTw019a+EpYLqSWztZbp7e3uIriGZBHJaTQl5vl2yJJbhnGYwh/rkPNfkj/wVx/4I+aN8Z/+CgHgPxNZeHdS8KeBPiPp114e13xF4M0f7Rd6J4hmWSO11C+t1+VreZZfKecKCrohd1Dbq8c+kizS/wCDf/8AbC+GHh3wL8OPhD4D8O+M9f8AHPxKtdc8dePfEGoXUNxPYzxXTW4u9QkU5zcuipCgAYJ5bMPmJP6V/Hn46eH/ANnL4X6l4s8STTpYWISOK3tojNd6jcSMEhtbeIcyzyyMsaIOWZgOBkj8sPDn7DnxQ/4J0/tCQ/GhvEWm+DbzVvE0S+LNSW5W48Ot4Ot4ksrDQI7BUFzf6zP5MbxtAi7JJMb3LYP3x8FvhF4m/aA+J+m/Fz4qaZNop0ne/gbwTOyyf8IvG6lTf3u0lZNTljJXAJW2jdo0JZpXYEzc/ZI+CniDR73XPiZ8RIoF+J3xAWI3lrHIJovDGnR7jaaPA/QrCHd5XXAlnklf7uwL7ZRRQIKKKKACiiigAooooA+f/iX+y94i+GHxB1T4jfBG603SPEWrS/avEXhPUXaLw/4yfgNK2wE2d+QBi7jVg5AE0cowy9R8A/2v/Dnxv1268M3VtqHgv4iaTF5mqeD9eVbfVLVehliAJS6tyfu3FuzxnI+YNlR6xXC/Hb9mrwX+0lodpZeLtFi1CTTZftGm38Mr2uo6RN2mtbqIrNbycD5o3UnGDkcUAd1XzH+3L+1z46/Z5sPEIb4MHxF8N7fSwdR8W3XxB0rw3ZQCUGN42NxIksRBZV8wY5YbecVpxeF/j1+zYRHoepWPx28Jw8R2OuXEWkeKrVOgVLxVFpeYH/PZIHP8UrHmpT+3j8JPFsbeGPiTDdfDu/1IGKXQ/iJpX9mQ3WD91Zpt1ncAkceVNIDigD+XHwx4ITV/iS3g+xPhzVBfX97qd1baN4ptbrQoyUaK3MLNPCJJYC+QXuCXwvBG7d+//wDwbo/CrXP2Xf2Zte+FviLwD8QPDepWOqya/wD21rnhyHTLXWo7naqrHLFcTrPLGIgCxI+RowAQM11v7Kv/AATg8O+Mv2wvj98VvH3w++H994V8X3Gn+HPA2ktptle2I0WytwXvBGFaIG5uJXP97bEM4BAr7e0rSrXQtLtrGxtoLOys4lgt7eCMRxQRqAqoqjhVAAAA4AFBUpdCxXmf7Xfjr4mfDj4C61rHwj8D6X8RPHVqE+waHqGrLpkNzlgGbzWG0lAd2wlNwBAZTivTK4H9pf4w6x8CvhFqHiHw/wCA/E/xK1qF4oLPQNB8pbq8lkcIpLyuqRxKSC8jE7EBbBxigk/nB/avtPG3gv8A4Kznxt+2P4Ps/idb6LZ6Xr3xC0Pwix+w+H9PnDQWUUpQBWEJMZKsxEoYKZTvzX74fswf8FHv2ZPi34W8P6P8Nfij8M4bWeGO30vQre/t9NuIBwEgSzfY6MMgCMIDntXA/sIfsOXnwJt/ix8Xv2hL7wnqnxO+Oc6XPi2J2STQ9A02OMx2+jxvNxJDFGdru3EjDoQAT8ma/wD8Eov2Bte+NM+rfD/wN4++L2qw3on/AOEZ8Cahc32g20u7cA92HS1t0DY+VrtQo4C4GKCtz9fc5FePfHb9sfRfhX4rXwb4d03UPiH8TruIS23hPRGVriFG+7PezN+6sbbJGZZyuRkIsjYU8pF8M/jd+0PaRw+KNetPgp4QKhf7E8JXf9oeIrmMDGyfVJEEdt0GRaxM4ycXHevWvgl+z54N/Z08KNo3g3QLLRLOeU3F08e6S51CY/emuJ3LS3Ep7ySszH1oJPOfg/8Asqazr3xCsfiT8ZNUsfFfj6x3NoumWSsPD/gpXGGWxjcBpbgqSr3ko81hkIsKExn3gDFFFABRRRQAUUUUAFFFFABRRRQAUUUUAFU9e8P2HinSJ9P1Oxs9Ssbpdk1tdQrNDKvoyMCCPYirlFAHheo/8E2fg22qy6honhSTwPqUx3G68H6reeHH3eu2yliQn/eU1DF+xDq+ik/2L8ePjnpgz8qXGrWOqIv43lpK5/FjXvVFAHg//DKnxKPyn9pL4m+X7aH4e3fn/Z/9KbJ+w5qWsura38dPjrqy/wAUcOuWmlI342VrC4/BhXvVFAHhuif8E3vgxp2sR6lqXguHxhqkfIvPFt9c+I5g394G+klCn/dAr2rS9KtdD06Gzsra3s7S3UJFBBGI44lHQKowAPYVYooAKKKKACiiigAooooAKKKKAP/Z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pic>
        <p:nvPicPr>
          <p:cNvPr id="5120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37" y="3446814"/>
            <a:ext cx="4788180" cy="3190873"/>
          </a:xfrm>
          <a:prstGeom prst="rect">
            <a:avLst/>
          </a:prstGeom>
          <a:noFill/>
        </p:spPr>
      </p:pic>
      <p:pic>
        <p:nvPicPr>
          <p:cNvPr id="51213" name="Picture 13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24" y="3399578"/>
            <a:ext cx="5000660" cy="323810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90" y="574078"/>
            <a:ext cx="2205020" cy="223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авнобедренный треугольник 16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82283" y="3483495"/>
            <a:ext cx="3188189" cy="3188176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760" r="-38760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658799" y="336311"/>
            <a:ext cx="3247295" cy="3247282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8888" r="-3888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482283" y="541705"/>
            <a:ext cx="8252786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96"/>
              </a:lnSpc>
              <a:spcBef>
                <a:spcPct val="0"/>
              </a:spcBef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Университет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 Цзаочжуан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66005" y="3882347"/>
            <a:ext cx="8252786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96"/>
              </a:lnSpc>
              <a:spcBef>
                <a:spcPct val="0"/>
              </a:spcBef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Open Sans Bold"/>
              </a:rPr>
              <a:t>Цзилиньский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Open Sans Bold"/>
              </a:rPr>
              <a:t>университет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Open Sans Bold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4166005" y="4505118"/>
            <a:ext cx="10115622" cy="6350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15" name="TextBox 15"/>
          <p:cNvSpPr txBox="1"/>
          <p:nvPr/>
        </p:nvSpPr>
        <p:spPr>
          <a:xfrm>
            <a:off x="4166005" y="4754062"/>
            <a:ext cx="7874873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96"/>
              </a:lnSpc>
              <a:spcBef>
                <a:spcPct val="0"/>
              </a:spcBef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Цзилиньский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университет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расположен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в г.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Чаньчунь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провинция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Цзилинь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Предлагает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курсы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по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изучению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китайского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языка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с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нуля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.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Требуется знание английского языка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на уровне В1-В2.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algn="just">
              <a:lnSpc>
                <a:spcPts val="2696"/>
              </a:lnSpc>
              <a:spcBef>
                <a:spcPct val="0"/>
              </a:spcBef>
            </a:pPr>
            <a:endParaRPr lang="en-US" sz="2400" dirty="0">
              <a:solidFill>
                <a:srgbClr val="643825"/>
              </a:solidFill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93121" y="1333326"/>
            <a:ext cx="7879773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96"/>
              </a:lnSpc>
              <a:spcBef>
                <a:spcPct val="0"/>
              </a:spcBef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Университет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Цзаочжуан —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ведущий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национальный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исследовательский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университет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расположенный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в г. Цзаочжуан,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провинция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Шаньдун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Предлагает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курсы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по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изучению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китайского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языка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с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нуля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.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Требуется знание английского языка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на уровне В1-В2.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5211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46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909315" y="4306643"/>
            <a:ext cx="13498833" cy="28426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439521" y="4001905"/>
            <a:ext cx="11312959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31"/>
              </a:lnSpc>
            </a:pPr>
            <a:endParaRPr sz="1200" dirty="0"/>
          </a:p>
          <a:p>
            <a:pPr algn="just">
              <a:lnSpc>
                <a:spcPts val="3331"/>
              </a:lnSpc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Assistant Regular Bold"/>
                <a:sym typeface="Assistant Regular Bold"/>
              </a:rPr>
              <a:t>КАЗАХСТАН</a:t>
            </a:r>
            <a:endParaRPr lang="ru-RU" sz="3200" dirty="0" smtClean="0">
              <a:latin typeface="Cambria" panose="02040503050406030204" pitchFamily="18" charset="0"/>
              <a:ea typeface="Cambria" panose="02040503050406030204" pitchFamily="18" charset="0"/>
              <a:cs typeface="Assistant Regular Bold"/>
              <a:sym typeface="Assistant Regular Bold"/>
            </a:endParaRPr>
          </a:p>
          <a:p>
            <a:pPr marL="501702" lvl="1" indent="-250851" algn="just">
              <a:lnSpc>
                <a:spcPts val="3253"/>
              </a:lnSpc>
              <a:buFont typeface="Arial"/>
              <a:buChar char="•"/>
            </a:pP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Казахский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Национальный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университет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им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. аль-Фараби</a:t>
            </a:r>
          </a:p>
          <a:p>
            <a:pPr marL="501702" lvl="1" indent="-250851" algn="just">
              <a:lnSpc>
                <a:spcPts val="3253"/>
              </a:lnSpc>
              <a:buFont typeface="Arial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Университет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Туран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  <a:p>
            <a:pPr marL="501702" lvl="1" indent="-250851" algn="just">
              <a:lnSpc>
                <a:spcPts val="3253"/>
              </a:lnSpc>
              <a:buFont typeface="Arial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Каспийский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государственный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университет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технологий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и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инжиниринга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имени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Ш.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Есенова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8603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4"/>
          <p:cNvSpPr txBox="1"/>
          <p:nvPr/>
        </p:nvSpPr>
        <p:spPr>
          <a:xfrm>
            <a:off x="745335" y="1201478"/>
            <a:ext cx="1095382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9182" lvl="1" indent="-264591">
              <a:lnSpc>
                <a:spcPts val="4191"/>
              </a:lnSpc>
              <a:buFont typeface="Arial"/>
              <a:buChar char="•"/>
            </a:pPr>
            <a:endParaRPr lang="ru-RU" sz="2451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529182" lvl="1" indent="-264591">
              <a:lnSpc>
                <a:spcPts val="4191"/>
              </a:lnSpc>
              <a:buFont typeface="Arial"/>
              <a:buChar char="•"/>
            </a:pPr>
            <a:endParaRPr lang="en-US" sz="2451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8" y="95809"/>
            <a:ext cx="1196960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Казахский национальный </a:t>
            </a:r>
            <a:r>
              <a:rPr lang="ru-RU" sz="2400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универистет</a:t>
            </a: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имени аль-</a:t>
            </a:r>
            <a:r>
              <a:rPr lang="ru-RU" sz="2400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Фараби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222399" y="1184643"/>
            <a:ext cx="1147676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КазНУ –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крупнейший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в г.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Алматы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образовательный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и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научный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центр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Подготовка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специалистов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осуществляется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по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более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чем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180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специальностям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Множество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профилей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подготовки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позволяет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студентам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разных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направлений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пройти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стажировку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в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данном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вузе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При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университете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Студенческое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бюро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по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Болонскому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процессу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Студенческий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профсоюз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Научная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библиотека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Музей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истории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Музей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биологии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Музей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археологии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и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этнологии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Музей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палеолита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Команда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КВН,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Танцевальный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ансамбль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Студенческий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драматический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театр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Театральный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клуб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«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Эйдос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»,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Дебатный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клуб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КазНУ,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Интеллектуальный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клуб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КазНУ,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Студенческий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дискуссионный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клуб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«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Политолог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»,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Дипломатический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клуб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и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др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.</a:t>
            </a:r>
          </a:p>
        </p:txBody>
      </p:sp>
      <p:grpSp>
        <p:nvGrpSpPr>
          <p:cNvPr id="11" name="Group 5"/>
          <p:cNvGrpSpPr>
            <a:grpSpLocks noChangeAspect="1"/>
          </p:cNvGrpSpPr>
          <p:nvPr/>
        </p:nvGrpSpPr>
        <p:grpSpPr>
          <a:xfrm>
            <a:off x="4011351" y="3917099"/>
            <a:ext cx="4169298" cy="2345201"/>
            <a:chOff x="0" y="0"/>
            <a:chExt cx="11289030" cy="6350000"/>
          </a:xfrm>
        </p:grpSpPr>
        <p:sp>
          <p:nvSpPr>
            <p:cNvPr id="12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" b="-4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9695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4"/>
          <p:cNvSpPr txBox="1"/>
          <p:nvPr/>
        </p:nvSpPr>
        <p:spPr>
          <a:xfrm>
            <a:off x="268851" y="1086559"/>
            <a:ext cx="11700752" cy="3662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4591" lvl="1" algn="just"/>
            <a:r>
              <a:rPr lang="ru-RU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Каспийский государственный университет технологий и инжиниринга имени Ш. </a:t>
            </a:r>
            <a:r>
              <a:rPr lang="ru-RU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Есенов</a:t>
            </a:r>
            <a:r>
              <a:rPr lang="ru-RU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оказывает образовательные услуги по 43 специальностям </a:t>
            </a:r>
            <a:r>
              <a:rPr lang="ru-RU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бакалавриата</a:t>
            </a:r>
            <a:r>
              <a:rPr lang="ru-RU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, 18 специальностям магистратуры и 5 специальностям докторантуры. Университет располагает тремя учебными корпусами, тремя общежитиями, тремя учебными полигонами, спортивным комплексом с бассейном. Это многопрофильный вуз, ведущий центр образования, науки и культуры </a:t>
            </a:r>
            <a:r>
              <a:rPr lang="ru-RU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Мангистауской</a:t>
            </a:r>
            <a:r>
              <a:rPr lang="ru-RU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области, имеющий высокую репутацию и признание.</a:t>
            </a:r>
          </a:p>
          <a:p>
            <a:pPr marL="529182" lvl="1" indent="-264591">
              <a:lnSpc>
                <a:spcPts val="4191"/>
              </a:lnSpc>
              <a:buFont typeface="Arial"/>
              <a:buChar char="•"/>
            </a:pPr>
            <a:endParaRPr lang="ru-RU" sz="2451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529182" lvl="1" indent="-264591">
              <a:lnSpc>
                <a:spcPts val="4191"/>
              </a:lnSpc>
              <a:buFont typeface="Arial"/>
              <a:buChar char="•"/>
            </a:pPr>
            <a:endParaRPr lang="en-US" sz="2451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9" y="0"/>
            <a:ext cx="1196960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Казахский национальный </a:t>
            </a:r>
            <a:r>
              <a:rPr lang="ru-RU" sz="2400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универистет</a:t>
            </a: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имени аль-</a:t>
            </a:r>
            <a:r>
              <a:rPr lang="ru-RU" sz="2400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Фараби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13" name="Freeform 4"/>
          <p:cNvSpPr/>
          <p:nvPr/>
        </p:nvSpPr>
        <p:spPr>
          <a:xfrm>
            <a:off x="4187618" y="4037283"/>
            <a:ext cx="4039162" cy="2685300"/>
          </a:xfrm>
          <a:custGeom>
            <a:avLst/>
            <a:gdLst/>
            <a:ahLst/>
            <a:cxnLst/>
            <a:rect l="l" t="t" r="r" b="b"/>
            <a:pathLst>
              <a:path w="7973270" h="4628401">
                <a:moveTo>
                  <a:pt x="0" y="0"/>
                </a:moveTo>
                <a:lnTo>
                  <a:pt x="7973270" y="0"/>
                </a:lnTo>
                <a:lnTo>
                  <a:pt x="7973270" y="4628401"/>
                </a:lnTo>
                <a:lnTo>
                  <a:pt x="0" y="46284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71" b="-7171"/>
            </a:stretch>
          </a:blipFill>
        </p:spPr>
      </p:sp>
    </p:spTree>
    <p:extLst>
      <p:ext uri="{BB962C8B-B14F-4D97-AF65-F5344CB8AC3E}">
        <p14:creationId xmlns:p14="http://schemas.microsoft.com/office/powerpoint/2010/main" val="7358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4"/>
          <p:cNvSpPr txBox="1"/>
          <p:nvPr/>
        </p:nvSpPr>
        <p:spPr>
          <a:xfrm>
            <a:off x="356823" y="1269249"/>
            <a:ext cx="11700752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4591" lvl="1" algn="just"/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 «Туран» был учрежден в 1992 году в г. Алматы и является ядром образовательной корпорации. Университет осуществляет подготовку по 57 специальностям на 4 факультетах: экономическом, гуманитарно-юридическом, факультете «Цифровые технологии и искусство» и факультете англоязычных программ STEM.</a:t>
            </a:r>
          </a:p>
          <a:p>
            <a:pPr marL="264591" lvl="1" algn="just"/>
            <a:r>
              <a:rPr 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 </a:t>
            </a: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«Туран» стал первым вузом в Республике Казахстан, который присоединился к проекту </a:t>
            </a:r>
            <a:r>
              <a:rPr lang="ru-RU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Eduroam</a:t>
            </a: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, что позволяет студентам и сотрудникам университета пользоваться бесплатным </a:t>
            </a:r>
            <a:r>
              <a:rPr lang="ru-RU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Wi-Fi</a:t>
            </a: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практически в любом вузе 54 стран мира под своим корпоративным логином.</a:t>
            </a:r>
          </a:p>
          <a:p>
            <a:pPr marL="529182" lvl="1" indent="-264591">
              <a:lnSpc>
                <a:spcPts val="4191"/>
              </a:lnSpc>
              <a:buFont typeface="Arial"/>
              <a:buChar char="•"/>
            </a:pPr>
            <a:endParaRPr lang="ru-RU" sz="2451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529182" lvl="1" indent="-264591">
              <a:lnSpc>
                <a:spcPts val="4191"/>
              </a:lnSpc>
              <a:buFont typeface="Arial"/>
              <a:buChar char="•"/>
            </a:pPr>
            <a:endParaRPr lang="en-US" sz="2451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9" y="0"/>
            <a:ext cx="11969601" cy="1282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 Туран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grpSp>
        <p:nvGrpSpPr>
          <p:cNvPr id="9" name="Group 5"/>
          <p:cNvGrpSpPr>
            <a:grpSpLocks noChangeAspect="1"/>
          </p:cNvGrpSpPr>
          <p:nvPr/>
        </p:nvGrpSpPr>
        <p:grpSpPr>
          <a:xfrm>
            <a:off x="6548914" y="3793966"/>
            <a:ext cx="4571242" cy="2775366"/>
            <a:chOff x="-4972669" y="-3497342"/>
            <a:chExt cx="7318021" cy="4443035"/>
          </a:xfrm>
        </p:grpSpPr>
        <p:sp>
          <p:nvSpPr>
            <p:cNvPr id="11" name="Freeform 6"/>
            <p:cNvSpPr/>
            <p:nvPr/>
          </p:nvSpPr>
          <p:spPr>
            <a:xfrm>
              <a:off x="-4972669" y="-3497342"/>
              <a:ext cx="7318021" cy="4443035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377" b="-14106"/>
              </a:stretch>
            </a:blipFill>
          </p:spPr>
        </p:sp>
      </p:grpSp>
      <p:grpSp>
        <p:nvGrpSpPr>
          <p:cNvPr id="12" name="Group 3"/>
          <p:cNvGrpSpPr>
            <a:grpSpLocks noChangeAspect="1"/>
          </p:cNvGrpSpPr>
          <p:nvPr/>
        </p:nvGrpSpPr>
        <p:grpSpPr>
          <a:xfrm>
            <a:off x="1472982" y="3793966"/>
            <a:ext cx="4857246" cy="2732166"/>
            <a:chOff x="0" y="0"/>
            <a:chExt cx="11289030" cy="6350000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8693" b="-1869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4903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51" y="-1717832"/>
            <a:ext cx="12209551" cy="7791380"/>
          </a:xfrm>
          <a:custGeom>
            <a:avLst/>
            <a:gdLst/>
            <a:ahLst/>
            <a:cxnLst/>
            <a:rect l="l" t="t" r="r" b="b"/>
            <a:pathLst>
              <a:path w="18314326" h="11687070">
                <a:moveTo>
                  <a:pt x="0" y="0"/>
                </a:moveTo>
                <a:lnTo>
                  <a:pt x="18314326" y="0"/>
                </a:lnTo>
                <a:lnTo>
                  <a:pt x="18314326" y="11687070"/>
                </a:lnTo>
                <a:lnTo>
                  <a:pt x="0" y="11687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909315" y="3720716"/>
            <a:ext cx="13498833" cy="34285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806346" y="3333750"/>
            <a:ext cx="10561759" cy="3834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93"/>
              </a:lnSpc>
            </a:pPr>
            <a:endParaRPr sz="1200" dirty="0"/>
          </a:p>
          <a:p>
            <a:pPr algn="just">
              <a:lnSpc>
                <a:spcPts val="3393"/>
              </a:lnSpc>
            </a:pPr>
            <a:r>
              <a:rPr lang="en-US" sz="2423" dirty="0">
                <a:latin typeface="Cambria" panose="02040503050406030204" pitchFamily="18" charset="0"/>
                <a:ea typeface="Cambria" panose="02040503050406030204" pitchFamily="18" charset="0"/>
                <a:cs typeface="Assistant Regular Bold"/>
                <a:sym typeface="Assistant Regular Bold"/>
              </a:rPr>
              <a:t>БЕЛАРУСЬ</a:t>
            </a:r>
          </a:p>
          <a:p>
            <a:pPr marL="511018" lvl="1" indent="-255509" algn="just">
              <a:lnSpc>
                <a:spcPts val="3313"/>
              </a:lnSpc>
              <a:buFont typeface="Arial"/>
              <a:buChar char="•"/>
            </a:pPr>
            <a:r>
              <a:rPr lang="en-US" sz="2367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Белорусский</a:t>
            </a:r>
            <a:r>
              <a:rPr lang="en-US" sz="2367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2367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государственный</a:t>
            </a:r>
            <a:r>
              <a:rPr lang="en-US" sz="2367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2367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университет</a:t>
            </a:r>
            <a:endParaRPr lang="en-US" sz="2367" dirty="0"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  <a:p>
            <a:pPr marL="511018" lvl="1" indent="-255509" algn="just">
              <a:lnSpc>
                <a:spcPts val="3313"/>
              </a:lnSpc>
              <a:buFont typeface="Arial"/>
              <a:buChar char="•"/>
            </a:pPr>
            <a:r>
              <a:rPr lang="en-US" sz="2367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Гродненский</a:t>
            </a:r>
            <a:r>
              <a:rPr lang="en-US" sz="2367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2367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государственный</a:t>
            </a:r>
            <a:r>
              <a:rPr lang="en-US" sz="2367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2367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университет</a:t>
            </a:r>
            <a:r>
              <a:rPr lang="en-US" sz="2367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2367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им</a:t>
            </a:r>
            <a:r>
              <a:rPr lang="en-US" sz="2367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. </a:t>
            </a:r>
            <a:r>
              <a:rPr lang="en-US" sz="2367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Янки</a:t>
            </a:r>
            <a:r>
              <a:rPr lang="en-US" sz="2367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2367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Купалы</a:t>
            </a:r>
            <a:endParaRPr lang="en-US" sz="2367" dirty="0"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  <a:p>
            <a:pPr marL="511018" lvl="1" indent="-255509" algn="just">
              <a:lnSpc>
                <a:spcPts val="3313"/>
              </a:lnSpc>
              <a:buFont typeface="Arial"/>
              <a:buChar char="•"/>
            </a:pPr>
            <a:r>
              <a:rPr lang="en-US" sz="2367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Барановичский </a:t>
            </a:r>
            <a:r>
              <a:rPr lang="en-US" sz="2367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государственный</a:t>
            </a:r>
            <a:r>
              <a:rPr lang="en-US" sz="2367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2367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университет</a:t>
            </a:r>
            <a:endParaRPr lang="en-US" sz="2367" dirty="0"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  <a:p>
            <a:pPr marL="511018" lvl="1" indent="-255509" algn="just">
              <a:lnSpc>
                <a:spcPts val="3313"/>
              </a:lnSpc>
              <a:buFont typeface="Arial"/>
              <a:buChar char="•"/>
            </a:pPr>
            <a:r>
              <a:rPr lang="en-US" sz="2367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Минский</a:t>
            </a:r>
            <a:r>
              <a:rPr lang="en-US" sz="2367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2367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государственный</a:t>
            </a:r>
            <a:r>
              <a:rPr lang="en-US" sz="2367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2367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лингвистический</a:t>
            </a:r>
            <a:r>
              <a:rPr lang="en-US" sz="2367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2367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университет</a:t>
            </a:r>
            <a:endParaRPr lang="ru-RU" sz="2367" dirty="0"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  <a:p>
            <a:pPr marL="511018" lvl="1" indent="-255509" algn="just">
              <a:lnSpc>
                <a:spcPts val="3313"/>
              </a:lnSpc>
              <a:buFont typeface="Arial"/>
              <a:buChar char="•"/>
            </a:pPr>
            <a:r>
              <a:rPr lang="ru-RU" sz="2367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Гомельский государственный университет имени Франциска Скорины</a:t>
            </a:r>
          </a:p>
          <a:p>
            <a:pPr marL="511018" lvl="1" indent="-255509" algn="just">
              <a:lnSpc>
                <a:spcPts val="3313"/>
              </a:lnSpc>
              <a:buFont typeface="Arial"/>
              <a:buChar char="•"/>
            </a:pPr>
            <a:r>
              <a:rPr lang="ru-RU" sz="2367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Брестский государственный университет имени А.С. Пушкина</a:t>
            </a:r>
            <a:endParaRPr lang="en-US" sz="2367" dirty="0"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  <a:p>
            <a:pPr algn="just">
              <a:lnSpc>
                <a:spcPts val="3313"/>
              </a:lnSpc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38947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9" y="0"/>
            <a:ext cx="1196960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Белорусский государственный университет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4990254" y="1264582"/>
            <a:ext cx="6979349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03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БГУ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был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основан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в 1921 г. в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Минске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Занимает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1-ое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место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в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Беларуси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среди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научных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учреждений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по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количеству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размещенных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научных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статей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в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базах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данных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Scopus и Web of Science.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Обучает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по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широкому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спектру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направлений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.</a:t>
            </a:r>
            <a:endParaRPr lang="ru-RU" sz="2400" dirty="0" smtClean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algn="just">
              <a:lnSpc>
                <a:spcPts val="3603"/>
              </a:lnSpc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algn="just">
              <a:lnSpc>
                <a:spcPts val="3603"/>
              </a:lnSpc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Визитной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карточкой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БГУ,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символичным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воплощением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его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истории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является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университетский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городок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комплекс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зданий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и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скульптурных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композиций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создаваемых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с 1925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года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по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настоящее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время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. </a:t>
            </a:r>
          </a:p>
          <a:p>
            <a:pPr algn="just">
              <a:lnSpc>
                <a:spcPts val="3603"/>
              </a:lnSpc>
              <a:spcBef>
                <a:spcPct val="0"/>
              </a:spcBef>
            </a:pPr>
            <a:endParaRPr dirty="0"/>
          </a:p>
        </p:txBody>
      </p:sp>
      <p:grpSp>
        <p:nvGrpSpPr>
          <p:cNvPr id="15" name="Group 3"/>
          <p:cNvGrpSpPr>
            <a:grpSpLocks noChangeAspect="1"/>
          </p:cNvGrpSpPr>
          <p:nvPr/>
        </p:nvGrpSpPr>
        <p:grpSpPr>
          <a:xfrm>
            <a:off x="163366" y="1264582"/>
            <a:ext cx="4605006" cy="2621617"/>
            <a:chOff x="-131845" y="867118"/>
            <a:chExt cx="7790393" cy="4435049"/>
          </a:xfrm>
        </p:grpSpPr>
        <p:sp>
          <p:nvSpPr>
            <p:cNvPr id="16" name="Freeform 4"/>
            <p:cNvSpPr/>
            <p:nvPr/>
          </p:nvSpPr>
          <p:spPr>
            <a:xfrm>
              <a:off x="-131845" y="867118"/>
              <a:ext cx="7790393" cy="4435049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" b="-4"/>
              </a:stretch>
            </a:blipFill>
          </p:spPr>
        </p:sp>
      </p:grpSp>
      <p:grpSp>
        <p:nvGrpSpPr>
          <p:cNvPr id="17" name="Group 5"/>
          <p:cNvGrpSpPr>
            <a:grpSpLocks noChangeAspect="1"/>
          </p:cNvGrpSpPr>
          <p:nvPr/>
        </p:nvGrpSpPr>
        <p:grpSpPr>
          <a:xfrm>
            <a:off x="163366" y="4058358"/>
            <a:ext cx="4605006" cy="2519242"/>
            <a:chOff x="0" y="0"/>
            <a:chExt cx="11289030" cy="6350000"/>
          </a:xfrm>
        </p:grpSpPr>
        <p:sp>
          <p:nvSpPr>
            <p:cNvPr id="18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5894" b="-5894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9954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9" y="0"/>
            <a:ext cx="1196960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Гродненский государственный университет им. Янки Купалы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4990254" y="1264582"/>
            <a:ext cx="6979349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68"/>
              </a:lnSpc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Гродненский государственный университет имени Янки Купалы имеет большой опыт в обучении иностранных студентов и развитые ветви международного сотрудничества.</a:t>
            </a:r>
          </a:p>
          <a:p>
            <a:pPr algn="just">
              <a:lnSpc>
                <a:spcPts val="3568"/>
              </a:lnSpc>
            </a:pPr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ГрГУ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им. Янки Купалы был основан в 1940 году в Гродно.</a:t>
            </a:r>
          </a:p>
          <a:p>
            <a:pPr algn="just">
              <a:lnSpc>
                <a:spcPts val="3568"/>
              </a:lnSpc>
              <a:spcBef>
                <a:spcPct val="0"/>
              </a:spcBef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На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сегодняшний день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ГрГУ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входит в десятку лучших вузов Беларуси и выпускает специалистов в сфере языка и литературы, управления, права, экономики и других специальностей.</a:t>
            </a:r>
          </a:p>
          <a:p>
            <a:pPr algn="just">
              <a:lnSpc>
                <a:spcPts val="3603"/>
              </a:lnSpc>
              <a:spcBef>
                <a:spcPct val="0"/>
              </a:spcBef>
            </a:pPr>
            <a:endParaRPr dirty="0"/>
          </a:p>
        </p:txBody>
      </p:sp>
      <p:grpSp>
        <p:nvGrpSpPr>
          <p:cNvPr id="14" name="Group 4"/>
          <p:cNvGrpSpPr>
            <a:grpSpLocks noChangeAspect="1"/>
          </p:cNvGrpSpPr>
          <p:nvPr/>
        </p:nvGrpSpPr>
        <p:grpSpPr>
          <a:xfrm>
            <a:off x="163366" y="1302073"/>
            <a:ext cx="4604488" cy="2589992"/>
            <a:chOff x="0" y="0"/>
            <a:chExt cx="11289030" cy="6350000"/>
          </a:xfrm>
        </p:grpSpPr>
        <p:sp>
          <p:nvSpPr>
            <p:cNvPr id="19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87" b="-9287"/>
              </a:stretch>
            </a:blipFill>
          </p:spPr>
        </p:sp>
      </p:grpSp>
      <p:grpSp>
        <p:nvGrpSpPr>
          <p:cNvPr id="20" name="Group 6"/>
          <p:cNvGrpSpPr>
            <a:grpSpLocks noChangeAspect="1"/>
          </p:cNvGrpSpPr>
          <p:nvPr/>
        </p:nvGrpSpPr>
        <p:grpSpPr>
          <a:xfrm>
            <a:off x="163366" y="4034571"/>
            <a:ext cx="4603970" cy="2518059"/>
            <a:chOff x="0" y="0"/>
            <a:chExt cx="11289030" cy="6350000"/>
          </a:xfrm>
        </p:grpSpPr>
        <p:sp>
          <p:nvSpPr>
            <p:cNvPr id="21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4" b="-4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90998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авнобедренный треугольник 25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r>
                <a:rPr lang="ru-RU" sz="3100" b="1" spc="-1" dirty="0" smtClean="0">
                  <a:solidFill>
                    <a:srgbClr val="FFFFFF"/>
                  </a:solidFill>
                  <a:latin typeface="Cambria"/>
                  <a:ea typeface="Cambria"/>
                </a:rPr>
                <a:t>Кто мы? </a:t>
              </a: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34441" y="1239668"/>
            <a:ext cx="9982972" cy="833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8"/>
              </a:lnSpc>
            </a:pPr>
            <a:r>
              <a:rPr lang="en-US" sz="3200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morant Garamond Bold"/>
              </a:rPr>
              <a:t>Твоя</a:t>
            </a:r>
            <a:r>
              <a:rPr lang="en-US" sz="3200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morant Garamond Bold"/>
              </a:rPr>
              <a:t> </a:t>
            </a:r>
            <a:r>
              <a:rPr lang="en-US" sz="3200" dirty="0" err="1" smtClean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morant Garamond Bold"/>
              </a:rPr>
              <a:t>команда-проводник</a:t>
            </a:r>
            <a:r>
              <a:rPr lang="en-US" sz="3200" dirty="0" smtClean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morant Garamond Bold"/>
              </a:rPr>
              <a:t> </a:t>
            </a:r>
            <a:r>
              <a:rPr lang="en-US" sz="3200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morant Garamond Bold"/>
              </a:rPr>
              <a:t>в </a:t>
            </a:r>
            <a:r>
              <a:rPr lang="en-US" sz="3200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morant Garamond Bold"/>
              </a:rPr>
              <a:t>мир</a:t>
            </a:r>
            <a:r>
              <a:rPr lang="en-US" sz="3200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morant Garamond Bold"/>
              </a:rPr>
              <a:t> </a:t>
            </a:r>
            <a:r>
              <a:rPr lang="ru-RU" sz="3200" dirty="0" smtClean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morant Garamond Bold"/>
              </a:rPr>
              <a:t>обучения за рубежом</a:t>
            </a:r>
            <a:endParaRPr lang="en-US" sz="3200" dirty="0">
              <a:solidFill>
                <a:srgbClr val="342D2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Cormorant Garamond Bold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34441" y="2567929"/>
            <a:ext cx="99829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поможем определиться с университетом для прохождения программы академического обмена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поможем собрать нужные документы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проконсультируем по разным вопросам, касающимся пребывания за рубежом</a:t>
            </a:r>
          </a:p>
        </p:txBody>
      </p:sp>
    </p:spTree>
    <p:extLst>
      <p:ext uri="{BB962C8B-B14F-4D97-AF65-F5344CB8AC3E}">
        <p14:creationId xmlns:p14="http://schemas.microsoft.com/office/powerpoint/2010/main" val="127256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9" y="0"/>
            <a:ext cx="1196960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Барановичский</a:t>
            </a: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государственный университет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281680" y="950394"/>
            <a:ext cx="11628640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БарГУ — динамично развивающийся университет классического типа. </a:t>
            </a:r>
          </a:p>
          <a:p>
            <a:pPr algn="just"/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Студенческий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кампус БарГУ находится в центре города недалеко от железнодорожного и автобусного вокзалов. На его территории располагается комплекс современных комфортабельных 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общежитий. </a:t>
            </a:r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Барановичский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государственный университет насчитывает 120 договоров о международном сотрудничестве с учреждениями высшего образования и научными организациями стран ближнего и дальнего зарубежья.</a:t>
            </a:r>
          </a:p>
          <a:p>
            <a:pPr algn="just">
              <a:lnSpc>
                <a:spcPts val="3568"/>
              </a:lnSpc>
            </a:pPr>
            <a:endParaRPr lang="ru-RU" sz="2400" dirty="0" smtClean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algn="just">
              <a:lnSpc>
                <a:spcPts val="3603"/>
              </a:lnSpc>
              <a:spcBef>
                <a:spcPct val="0"/>
              </a:spcBef>
            </a:pPr>
            <a:endParaRPr dirty="0"/>
          </a:p>
        </p:txBody>
      </p:sp>
      <p:grpSp>
        <p:nvGrpSpPr>
          <p:cNvPr id="12" name="Group 3"/>
          <p:cNvGrpSpPr>
            <a:grpSpLocks noChangeAspect="1"/>
          </p:cNvGrpSpPr>
          <p:nvPr/>
        </p:nvGrpSpPr>
        <p:grpSpPr>
          <a:xfrm>
            <a:off x="3613926" y="3707320"/>
            <a:ext cx="5297599" cy="2980197"/>
            <a:chOff x="1134273" y="8442977"/>
            <a:chExt cx="11287761" cy="6350000"/>
          </a:xfrm>
        </p:grpSpPr>
        <p:sp>
          <p:nvSpPr>
            <p:cNvPr id="15" name="Freeform 4"/>
            <p:cNvSpPr/>
            <p:nvPr/>
          </p:nvSpPr>
          <p:spPr>
            <a:xfrm>
              <a:off x="1134273" y="8442977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3287" b="-3287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36839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9" y="0"/>
            <a:ext cx="1196960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Белорусский государственный университет иностранных языков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287880" y="1122596"/>
            <a:ext cx="6351594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5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Белорусский государственный университет иностранных </a:t>
            </a:r>
            <a:r>
              <a:rPr lang="ru-RU" sz="2500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языков является </a:t>
            </a:r>
            <a:r>
              <a:rPr lang="ru-RU" sz="25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лидером в области языкового образования в Республике Беларусь и прочно удерживает передовые позиции на постсоветском пространстве.</a:t>
            </a:r>
          </a:p>
          <a:p>
            <a:pPr algn="just"/>
            <a:endParaRPr lang="ru-RU" sz="2400" dirty="0" smtClean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algn="just">
              <a:lnSpc>
                <a:spcPts val="3603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2398" y="3687901"/>
            <a:ext cx="1174720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В настоящее время 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БГУИЯ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осуществляет подготовку по 23 иностранным языкам 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(английскому, немецкому, французскому, испанскому, португальскому, итальянскому, шведскому, польскому, нидерландскому, китайскому, корейскому, японскому, арабскому, турецкому, персидскому, венгерскому, литовскому, финскому, иврите, урду, а также русскому и белорусскому как иностранным языкам) и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15 специализациям (зарубежная литература, белорусский язык и литература, русский язык как иностранный, компьютерная лингвистика, риторика,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ортофония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(обучение иностранному языку глухих и слабослышащих детей), страноведение, художественный перевод, специальный перевод, синхронный перевод, информационное обслуживание, международный туризм, связи с общественностью, внешнеполитические отношения и внешнеэкономические связи).</a:t>
            </a:r>
          </a:p>
        </p:txBody>
      </p:sp>
      <p:grpSp>
        <p:nvGrpSpPr>
          <p:cNvPr id="14" name="Group 3"/>
          <p:cNvGrpSpPr>
            <a:grpSpLocks noChangeAspect="1"/>
          </p:cNvGrpSpPr>
          <p:nvPr/>
        </p:nvGrpSpPr>
        <p:grpSpPr>
          <a:xfrm>
            <a:off x="6861873" y="957613"/>
            <a:ext cx="4893422" cy="2730288"/>
            <a:chOff x="-2205738" y="-60821"/>
            <a:chExt cx="11287762" cy="6350000"/>
          </a:xfrm>
        </p:grpSpPr>
        <p:sp>
          <p:nvSpPr>
            <p:cNvPr id="16" name="Freeform 4"/>
            <p:cNvSpPr/>
            <p:nvPr/>
          </p:nvSpPr>
          <p:spPr>
            <a:xfrm>
              <a:off x="-2205738" y="-60821"/>
              <a:ext cx="11287762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50" b="-925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3162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759417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400" y="0"/>
            <a:ext cx="11747204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Гомельский государственный университет имени Франциска Скорины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281680" y="776699"/>
            <a:ext cx="11628640" cy="4162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Гомельский государственный университет имени Франциска Скорины – крупнейший научно-исследовательский и учебный центр, по праву получивший признание у отечественной и мировой научной общественности. Старейший вуз региона стал настоящим интеллектуально-культурным ядром Белорусского Полесья</a:t>
            </a:r>
          </a:p>
          <a:p>
            <a:pPr algn="just"/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В университете действует 186 договоров о сотрудничестве с зарубежными образовательными и научными учреждениями (Китай, Венгрия, Вьетнам, Германия, Швеция, Финляндия, США, Япония, Польша, Румыния, Сербия, Болгария, Италия, Чехия, Испания, Корея, Россия, Украина, Молдова, Португалия, Литва, Казахстан, Кыргызстан и др.).</a:t>
            </a:r>
          </a:p>
          <a:p>
            <a:pPr algn="just"/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В настоящее время в университете обучаются   более 900 иностранных студентов (граждане Туркменистана, Азербайджана, Турции, Узбекистана, Ирака, Йемена, КНР, Израиля, России, Украины, Вьетнама, Нигерии, Ливии, Ливана, Ганы, Камеруна).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/>
            </a:r>
            <a:b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</a:br>
            <a:endParaRPr lang="ru-RU" sz="2400" dirty="0" smtClean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algn="just">
              <a:lnSpc>
                <a:spcPts val="3603"/>
              </a:lnSpc>
              <a:spcBef>
                <a:spcPct val="0"/>
              </a:spcBef>
            </a:pPr>
            <a:endParaRPr dirty="0"/>
          </a:p>
        </p:txBody>
      </p:sp>
      <p:pic>
        <p:nvPicPr>
          <p:cNvPr id="11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6321" y="4117323"/>
            <a:ext cx="4394547" cy="2601192"/>
          </a:xfrm>
          <a:prstGeom prst="rect">
            <a:avLst/>
          </a:prstGeom>
          <a:noFill/>
        </p:spPr>
      </p:pic>
      <p:pic>
        <p:nvPicPr>
          <p:cNvPr id="14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7772" y="4117323"/>
            <a:ext cx="4394547" cy="2601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815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759417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400" y="0"/>
            <a:ext cx="11747204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Гомельский государственный университет имени Франциска Скорины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281680" y="776699"/>
            <a:ext cx="11628640" cy="4585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БрГУ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имени А.С. Пушкина аккредитован по 27 специальностям I ступени высшего образования, 17 специальностям II ступени высшего образования.</a:t>
            </a:r>
          </a:p>
          <a:p>
            <a:pPr algn="just"/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Сегодня Университету свойственны 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многопрофильность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 и 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многоуровневость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 профессиональной подготовки. </a:t>
            </a:r>
          </a:p>
          <a:p>
            <a:pPr algn="just"/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В структуру университета входят: 9 факультетов (филологический, психолого-педагогический, социально-педагогический, факультет иностранных языков, факультет физического воспитания и туризма, факультет естествознания, физико-математический, исторический, юридический), 32 кафедры; магистратура; аспирантура; Институт повышения квалификации и переподготовки.</a:t>
            </a:r>
          </a:p>
          <a:p>
            <a:pPr algn="just"/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Учитывая потребности современного рынка образовательных услуг, университет имени А. С. Пушкина систематически открывает новые специальности. Широкое признание в Республике Беларусь и за ее пределами имеют научно-педагогические коллективы университета.</a:t>
            </a:r>
          </a:p>
          <a:p>
            <a:pPr algn="just"/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/>
            </a:r>
            <a:b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</a:br>
            <a:endParaRPr lang="ru-RU" sz="2400" dirty="0" smtClean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algn="just">
              <a:lnSpc>
                <a:spcPts val="3603"/>
              </a:lnSpc>
              <a:spcBef>
                <a:spcPct val="0"/>
              </a:spcBef>
            </a:pPr>
            <a:endParaRPr dirty="0"/>
          </a:p>
        </p:txBody>
      </p:sp>
      <p:pic>
        <p:nvPicPr>
          <p:cNvPr id="1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7772" y="4117323"/>
            <a:ext cx="4394547" cy="2601192"/>
          </a:xfrm>
          <a:prstGeom prst="rect">
            <a:avLst/>
          </a:prstGeom>
          <a:noFill/>
        </p:spPr>
      </p:pic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7772" y="4117323"/>
            <a:ext cx="4394547" cy="2612281"/>
          </a:xfrm>
          <a:prstGeom prst="rect">
            <a:avLst/>
          </a:prstGeom>
          <a:noFill/>
        </p:spPr>
      </p:pic>
      <p:pic>
        <p:nvPicPr>
          <p:cNvPr id="15" name="Picture 3" descr="C:\Users\Admin\Downloads\лого-партнер-БрГУ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7722" y="4691514"/>
            <a:ext cx="4241153" cy="1124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84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249233"/>
            <a:ext cx="12325728" cy="8217152"/>
          </a:xfrm>
          <a:custGeom>
            <a:avLst/>
            <a:gdLst/>
            <a:ahLst/>
            <a:cxnLst/>
            <a:rect l="l" t="t" r="r" b="b"/>
            <a:pathLst>
              <a:path w="18488592" h="12325728">
                <a:moveTo>
                  <a:pt x="0" y="0"/>
                </a:moveTo>
                <a:lnTo>
                  <a:pt x="18488592" y="0"/>
                </a:lnTo>
                <a:lnTo>
                  <a:pt x="18488592" y="12325728"/>
                </a:lnTo>
                <a:lnTo>
                  <a:pt x="0" y="12325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909315" y="4306643"/>
            <a:ext cx="13498833" cy="28426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312718" y="4020861"/>
            <a:ext cx="11700292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36"/>
              </a:lnSpc>
            </a:pPr>
            <a:endParaRPr sz="1200" dirty="0"/>
          </a:p>
          <a:p>
            <a:pPr algn="just">
              <a:lnSpc>
                <a:spcPts val="3936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 Bold"/>
                <a:sym typeface="Assistant Regular Bold"/>
              </a:rPr>
              <a:t>УЗБЕКИСТАН</a:t>
            </a:r>
          </a:p>
          <a:p>
            <a:pPr marL="592922" lvl="1" indent="-296461" algn="just">
              <a:lnSpc>
                <a:spcPts val="3844"/>
              </a:lnSpc>
              <a:buFont typeface="Arial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Национальный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университет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Узбекистана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имени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Мирзо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Улугбека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  <a:p>
            <a:pPr marL="592922" lvl="1" indent="-296461" algn="just">
              <a:lnSpc>
                <a:spcPts val="3844"/>
              </a:lnSpc>
              <a:buFont typeface="Arial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Самаркандский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государственный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университет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7691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742241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9" y="0"/>
            <a:ext cx="1196960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Национальный университет Узбекистана имени </a:t>
            </a:r>
            <a:r>
              <a:rPr lang="ru-RU" sz="2400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Мирзо</a:t>
            </a: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Улугбека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4990254" y="751460"/>
            <a:ext cx="6979349" cy="6832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Национальный университет Узбекистана имени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Мирзо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Улугбека (г. Ташкент) считается первым и ведущим высшим учебным заведением не только в Узбекистане, но и в Центральной Азии. </a:t>
            </a:r>
          </a:p>
          <a:p>
            <a:pPr algn="just"/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Для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осуществления практики в процессе обучения имеется 3 площадки для полевой практики, 32 научно-учебные лаборатории, 3 учебно-научно-экспериментальных центра, 1 межвузовской научной лаборатории.</a:t>
            </a:r>
          </a:p>
          <a:p>
            <a:pPr algn="just"/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Национальный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университет Узбекистана сотрудничает со ста высшими учебными и научными заведениями из тридцати двух  стран, в их числе Московский Государственный университет имени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В.М.Ломоносова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,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Сеульский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Национальный университет, Калифорнийский государственный университет.</a:t>
            </a:r>
          </a:p>
          <a:p>
            <a:pPr algn="just">
              <a:lnSpc>
                <a:spcPts val="3603"/>
              </a:lnSpc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. </a:t>
            </a:r>
          </a:p>
          <a:p>
            <a:pPr algn="just">
              <a:lnSpc>
                <a:spcPts val="3603"/>
              </a:lnSpc>
              <a:spcBef>
                <a:spcPct val="0"/>
              </a:spcBef>
            </a:pPr>
            <a:endParaRPr dirty="0"/>
          </a:p>
        </p:txBody>
      </p:sp>
      <p:grpSp>
        <p:nvGrpSpPr>
          <p:cNvPr id="14" name="Group 6"/>
          <p:cNvGrpSpPr>
            <a:grpSpLocks noChangeAspect="1"/>
          </p:cNvGrpSpPr>
          <p:nvPr/>
        </p:nvGrpSpPr>
        <p:grpSpPr>
          <a:xfrm>
            <a:off x="163366" y="3940420"/>
            <a:ext cx="4702360" cy="2700139"/>
            <a:chOff x="0" y="0"/>
            <a:chExt cx="11289030" cy="6350000"/>
          </a:xfrm>
        </p:grpSpPr>
        <p:sp>
          <p:nvSpPr>
            <p:cNvPr id="19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2869" r="-2869"/>
              </a:stretch>
            </a:blipFill>
          </p:spPr>
        </p:sp>
      </p:grpSp>
      <p:grpSp>
        <p:nvGrpSpPr>
          <p:cNvPr id="20" name="Group 4"/>
          <p:cNvGrpSpPr>
            <a:grpSpLocks noChangeAspect="1"/>
          </p:cNvGrpSpPr>
          <p:nvPr/>
        </p:nvGrpSpPr>
        <p:grpSpPr>
          <a:xfrm>
            <a:off x="143947" y="914400"/>
            <a:ext cx="4702360" cy="2863080"/>
            <a:chOff x="0" y="0"/>
            <a:chExt cx="11289030" cy="6350000"/>
          </a:xfrm>
        </p:grpSpPr>
        <p:sp>
          <p:nvSpPr>
            <p:cNvPr id="21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9265" b="-926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5250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742241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9" y="0"/>
            <a:ext cx="1196960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Самаркандский государственный университет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4990254" y="751460"/>
            <a:ext cx="6979349" cy="6832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Это один из старейших университетов Узбекистана и Средней Азии, второй по величине университет Узбекистана. Корпуса и многочисленные здания университета расположены в центральной части города Самарканд.</a:t>
            </a:r>
          </a:p>
          <a:p>
            <a:pPr algn="just"/>
            <a:endParaRPr lang="ru-RU" sz="2400" dirty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algn="just"/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В настоящее время осуществляется обучение по 34 образовательным направлениям.</a:t>
            </a:r>
          </a:p>
          <a:p>
            <a:pPr algn="just"/>
            <a:endParaRPr lang="ru-RU" sz="2400" dirty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algn="just"/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В составе университета функционируют библиотека, имеющая более 3 млн. единиц научной и учебной литературы, в том числе, около 15000 ценных книг и восточных рукописей, а также 3 академических лицея, 4 музея, 1 оранжерея, 2 ценных сооружения.</a:t>
            </a:r>
          </a:p>
          <a:p>
            <a:pPr algn="just">
              <a:lnSpc>
                <a:spcPts val="3603"/>
              </a:lnSpc>
            </a:pP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algn="just">
              <a:lnSpc>
                <a:spcPts val="3603"/>
              </a:lnSpc>
              <a:spcBef>
                <a:spcPct val="0"/>
              </a:spcBef>
            </a:pPr>
            <a:endParaRPr dirty="0"/>
          </a:p>
        </p:txBody>
      </p:sp>
      <p:grpSp>
        <p:nvGrpSpPr>
          <p:cNvPr id="12" name="Group 6"/>
          <p:cNvGrpSpPr>
            <a:grpSpLocks noChangeAspect="1"/>
          </p:cNvGrpSpPr>
          <p:nvPr/>
        </p:nvGrpSpPr>
        <p:grpSpPr>
          <a:xfrm>
            <a:off x="144212" y="3735620"/>
            <a:ext cx="4701831" cy="2893749"/>
            <a:chOff x="-19076543" y="-2583209"/>
            <a:chExt cx="11287761" cy="6350000"/>
          </a:xfrm>
        </p:grpSpPr>
        <p:sp>
          <p:nvSpPr>
            <p:cNvPr id="15" name="Freeform 7"/>
            <p:cNvSpPr/>
            <p:nvPr/>
          </p:nvSpPr>
          <p:spPr>
            <a:xfrm>
              <a:off x="-19076543" y="-2583209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3428" b="-15102"/>
              </a:stretch>
            </a:blipFill>
          </p:spPr>
        </p:sp>
      </p:grpSp>
      <p:grpSp>
        <p:nvGrpSpPr>
          <p:cNvPr id="16" name="Group 4"/>
          <p:cNvGrpSpPr>
            <a:grpSpLocks noChangeAspect="1"/>
          </p:cNvGrpSpPr>
          <p:nvPr/>
        </p:nvGrpSpPr>
        <p:grpSpPr>
          <a:xfrm>
            <a:off x="112850" y="883731"/>
            <a:ext cx="4732928" cy="2679730"/>
            <a:chOff x="0" y="0"/>
            <a:chExt cx="11289030" cy="6350000"/>
          </a:xfrm>
        </p:grpSpPr>
        <p:sp>
          <p:nvSpPr>
            <p:cNvPr id="17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9228" b="-922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1734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84" b="-912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909315" y="4306643"/>
            <a:ext cx="13498833" cy="28426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326070" y="4335742"/>
            <a:ext cx="11270297" cy="202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91"/>
              </a:lnSpc>
            </a:pPr>
            <a:endParaRPr sz="1200" dirty="0"/>
          </a:p>
          <a:p>
            <a:pPr algn="just">
              <a:lnSpc>
                <a:spcPts val="3991"/>
              </a:lnSpc>
            </a:pPr>
            <a:r>
              <a:rPr lang="en-US" sz="3200" dirty="0">
                <a:ea typeface="Assistant Regular Bold"/>
                <a:cs typeface="Assistant Regular Bold"/>
                <a:sym typeface="Assistant Regular Bold"/>
              </a:rPr>
              <a:t>АРМЕНИЯ</a:t>
            </a:r>
          </a:p>
          <a:p>
            <a:pPr marL="601133" lvl="1" indent="-300567" algn="just">
              <a:lnSpc>
                <a:spcPts val="3898"/>
              </a:lnSpc>
              <a:buFont typeface="Arial"/>
              <a:buChar char="•"/>
            </a:pPr>
            <a:r>
              <a:rPr lang="en-US" sz="3200" dirty="0" err="1">
                <a:ea typeface="Assistant Regular"/>
                <a:cs typeface="Assistant Regular"/>
                <a:sym typeface="Assistant Regular"/>
              </a:rPr>
              <a:t>Ванадзорский</a:t>
            </a:r>
            <a:r>
              <a:rPr lang="en-US" sz="3200" dirty="0"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ea typeface="Assistant Regular"/>
                <a:cs typeface="Assistant Regular"/>
                <a:sym typeface="Assistant Regular"/>
              </a:rPr>
              <a:t>государственный</a:t>
            </a:r>
            <a:r>
              <a:rPr lang="en-US" sz="3200" dirty="0"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ea typeface="Assistant Regular"/>
                <a:cs typeface="Assistant Regular"/>
                <a:sym typeface="Assistant Regular"/>
              </a:rPr>
              <a:t>университет</a:t>
            </a:r>
            <a:r>
              <a:rPr lang="en-US" sz="3200" dirty="0"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3200" dirty="0" err="1">
                <a:ea typeface="Assistant Regular"/>
                <a:cs typeface="Assistant Regular"/>
                <a:sym typeface="Assistant Regular"/>
              </a:rPr>
              <a:t>им</a:t>
            </a:r>
            <a:r>
              <a:rPr lang="en-US" sz="3200" dirty="0">
                <a:ea typeface="Assistant Regular"/>
                <a:cs typeface="Assistant Regular"/>
                <a:sym typeface="Assistant Regular"/>
              </a:rPr>
              <a:t>. О. </a:t>
            </a:r>
            <a:r>
              <a:rPr lang="en-US" sz="3200" dirty="0" err="1">
                <a:ea typeface="Assistant Regular"/>
                <a:cs typeface="Assistant Regular"/>
                <a:sym typeface="Assistant Regular"/>
              </a:rPr>
              <a:t>Туманяна</a:t>
            </a:r>
            <a:endParaRPr lang="ru-RU" sz="3200" dirty="0">
              <a:ea typeface="Assistant Regular"/>
              <a:cs typeface="Assistant Regular"/>
              <a:sym typeface="Assistant Regular"/>
            </a:endParaRPr>
          </a:p>
          <a:p>
            <a:pPr marL="601133" lvl="1" indent="-300567" algn="just">
              <a:lnSpc>
                <a:spcPts val="3898"/>
              </a:lnSpc>
              <a:buFont typeface="Arial"/>
              <a:buChar char="•"/>
            </a:pPr>
            <a:r>
              <a:rPr lang="ru-RU" sz="3200" dirty="0">
                <a:ea typeface="Assistant Regular"/>
                <a:cs typeface="Assistant Regular"/>
                <a:sym typeface="Assistant Regular"/>
              </a:rPr>
              <a:t>Российско-Армянский (Славянский) университет</a:t>
            </a:r>
            <a:endParaRPr lang="en-US" sz="3200" dirty="0">
              <a:ea typeface="Assistant Regular"/>
              <a:cs typeface="Assistant Regular"/>
              <a:sym typeface="Assistan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3289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742241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9" y="0"/>
            <a:ext cx="1196960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Ванадзорский</a:t>
            </a: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государственный университет имени О. Туманяна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4990254" y="1500836"/>
            <a:ext cx="6979349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Ванадзорский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государственный университет им. О. Туманяна основан в 1969 г. в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Ванадзоре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.  Это самый крупный университет в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Лорийской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области.</a:t>
            </a:r>
          </a:p>
          <a:p>
            <a:pPr algn="just"/>
            <a:endParaRPr lang="ru-RU" sz="2400" dirty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algn="just"/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В системе очного обучения по основной образовательной программе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бакалавриата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учебный процесс организуется по 29 специальностям, а по основной образовательной программе магистра — ещё по 4 специальностям.</a:t>
            </a:r>
          </a:p>
          <a:p>
            <a:pPr algn="just">
              <a:lnSpc>
                <a:spcPts val="3603"/>
              </a:lnSpc>
            </a:pP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algn="just">
              <a:lnSpc>
                <a:spcPts val="3603"/>
              </a:lnSpc>
              <a:spcBef>
                <a:spcPct val="0"/>
              </a:spcBef>
            </a:pPr>
            <a:endParaRPr dirty="0"/>
          </a:p>
        </p:txBody>
      </p:sp>
      <p:grpSp>
        <p:nvGrpSpPr>
          <p:cNvPr id="14" name="Group 3"/>
          <p:cNvGrpSpPr>
            <a:grpSpLocks noChangeAspect="1"/>
          </p:cNvGrpSpPr>
          <p:nvPr/>
        </p:nvGrpSpPr>
        <p:grpSpPr>
          <a:xfrm>
            <a:off x="112272" y="914400"/>
            <a:ext cx="4765709" cy="2680678"/>
            <a:chOff x="0" y="0"/>
            <a:chExt cx="11289030" cy="6350000"/>
          </a:xfrm>
        </p:grpSpPr>
        <p:sp>
          <p:nvSpPr>
            <p:cNvPr id="18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3344" r="-3344"/>
              </a:stretch>
            </a:blipFill>
          </p:spPr>
        </p:sp>
      </p:grpSp>
      <p:grpSp>
        <p:nvGrpSpPr>
          <p:cNvPr id="19" name="Group 5"/>
          <p:cNvGrpSpPr>
            <a:grpSpLocks noChangeAspect="1"/>
          </p:cNvGrpSpPr>
          <p:nvPr/>
        </p:nvGrpSpPr>
        <p:grpSpPr>
          <a:xfrm>
            <a:off x="112272" y="3767237"/>
            <a:ext cx="4820232" cy="2711347"/>
            <a:chOff x="0" y="0"/>
            <a:chExt cx="11289030" cy="6350000"/>
          </a:xfrm>
        </p:grpSpPr>
        <p:sp>
          <p:nvSpPr>
            <p:cNvPr id="20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42460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742241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9" y="0"/>
            <a:ext cx="1196960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Российско-Армянский университет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5017789" y="883731"/>
            <a:ext cx="6979349" cy="6370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Российско-Армянский университет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был создан на основании соглашения между правительствами Российской Федерации и Республики Армения, которое было подписано 29 августа 1997 года в Москве. Вуз задумывался и уже состоялся как центр российского образования, науки и культуры в Республике Армения и в Закавказском регионе в целом. </a:t>
            </a:r>
          </a:p>
          <a:p>
            <a:pPr algn="just"/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В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РАУ функционируют восемь институтов: Институт гуманитарных наук, Институт математики и информатики, Инженерно-физический институт, Институт биомедицины и фармации, Институт медиа, рекламы и кино, Институт права и политики, Институт экономики и бизнеса, Институт Востоковедения. Подготовку специалистов в РАУ осуществляет 31 кафедра 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algn="just">
              <a:lnSpc>
                <a:spcPts val="3603"/>
              </a:lnSpc>
              <a:spcBef>
                <a:spcPct val="0"/>
              </a:spcBef>
            </a:pPr>
            <a:endParaRPr dirty="0"/>
          </a:p>
        </p:txBody>
      </p:sp>
      <p:grpSp>
        <p:nvGrpSpPr>
          <p:cNvPr id="14" name="Group 3"/>
          <p:cNvGrpSpPr>
            <a:grpSpLocks noChangeAspect="1"/>
          </p:cNvGrpSpPr>
          <p:nvPr/>
        </p:nvGrpSpPr>
        <p:grpSpPr>
          <a:xfrm>
            <a:off x="112272" y="914400"/>
            <a:ext cx="4765709" cy="2680678"/>
            <a:chOff x="0" y="0"/>
            <a:chExt cx="11289030" cy="6350000"/>
          </a:xfrm>
        </p:grpSpPr>
        <p:sp>
          <p:nvSpPr>
            <p:cNvPr id="18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3344" r="-3344"/>
              </a:stretch>
            </a:blipFill>
          </p:spPr>
        </p:sp>
      </p:grpSp>
      <p:grpSp>
        <p:nvGrpSpPr>
          <p:cNvPr id="19" name="Group 5"/>
          <p:cNvGrpSpPr>
            <a:grpSpLocks noChangeAspect="1"/>
          </p:cNvGrpSpPr>
          <p:nvPr/>
        </p:nvGrpSpPr>
        <p:grpSpPr>
          <a:xfrm>
            <a:off x="112272" y="3767237"/>
            <a:ext cx="4820232" cy="2711347"/>
            <a:chOff x="0" y="0"/>
            <a:chExt cx="11289030" cy="6350000"/>
          </a:xfrm>
        </p:grpSpPr>
        <p:sp>
          <p:nvSpPr>
            <p:cNvPr id="20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9178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авнобедренный треугольник 25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11" name="TextBox 12"/>
          <p:cNvSpPr txBox="1"/>
          <p:nvPr/>
        </p:nvSpPr>
        <p:spPr>
          <a:xfrm>
            <a:off x="704459" y="1086559"/>
            <a:ext cx="7323663" cy="5245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ts val="40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187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Программа академического обмена - это возможность семестр обучаться в вузе-партнёре волгу в другой стране</a:t>
            </a:r>
          </a:p>
          <a:p>
            <a:pPr marL="0" marR="0" lvl="0" indent="0" algn="just" defTabSz="914400" eaLnBrk="1" fontAlgn="auto" latinLnBrk="0" hangingPunct="1">
              <a:lnSpc>
                <a:spcPts val="40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ts val="34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157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Академический обмен не предполагает ухода в академический отпуск: студент продолжит обучаться со своей группой после возвращения из-за границы. </a:t>
            </a:r>
          </a:p>
        </p:txBody>
      </p:sp>
      <p:pic>
        <p:nvPicPr>
          <p:cNvPr id="12" name="Picture 8" descr="C:\Users\Admin\Downloads\photo_2025-01-18_10-54-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5891" y="1086559"/>
            <a:ext cx="3553712" cy="5271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602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3820"/>
            <a:ext cx="12192000" cy="8122921"/>
          </a:xfrm>
          <a:prstGeom prst="rect">
            <a:avLst/>
          </a:prstGeom>
          <a:noFill/>
        </p:spPr>
      </p:pic>
      <p:sp>
        <p:nvSpPr>
          <p:cNvPr id="3" name="AutoShape 3"/>
          <p:cNvSpPr/>
          <p:nvPr/>
        </p:nvSpPr>
        <p:spPr>
          <a:xfrm>
            <a:off x="-909315" y="4426492"/>
            <a:ext cx="13498833" cy="27227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418251" y="4375692"/>
            <a:ext cx="11406955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91"/>
              </a:lnSpc>
            </a:pPr>
            <a:endParaRPr sz="1200" dirty="0"/>
          </a:p>
          <a:p>
            <a:pPr algn="just">
              <a:lnSpc>
                <a:spcPts val="3991"/>
              </a:lnSpc>
            </a:pP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  <a:cs typeface="Assistant Regular Bold"/>
                <a:sym typeface="Assistant Regular Bold"/>
              </a:rPr>
              <a:t>Таджикистан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ssistant Regular Bold"/>
              <a:sym typeface="Assistant Regular Bold"/>
            </a:endParaRPr>
          </a:p>
          <a:p>
            <a:pPr marL="615527" lvl="1" indent="-307763">
              <a:lnSpc>
                <a:spcPts val="3991"/>
              </a:lnSpc>
              <a:buFont typeface="Arial"/>
              <a:buChar char="•"/>
            </a:pP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Российско-Таджикский (Славянский) Университет</a:t>
            </a:r>
            <a:endParaRPr lang="en-US" sz="3200" dirty="0">
              <a:solidFill>
                <a:srgbClr val="643825"/>
              </a:solidFill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0892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742241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9" y="0"/>
            <a:ext cx="1196960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Российско-Таджикский (Славянский) Университет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4931962" y="742241"/>
            <a:ext cx="6979349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Основан в 1996 году. В РТСУ функционируют 6 факультетов, которые включают в себя 33 кафедры. В университете готовят кадры по 46 направлениям и на всех уровнях обучения: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бакалавриат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, магистратура,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специалитет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, аспирантура, докторантура.</a:t>
            </a:r>
          </a:p>
          <a:p>
            <a:pPr algn="just"/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В состав университета входят следующие факультеты: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Факультет русской филологии, журналистики и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медиатехнологий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Факультет иностранных языков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Факультет истории и международных отношений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Естественно-научный факультет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Факультет экономики и управления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Юридический факультет </a:t>
            </a:r>
          </a:p>
        </p:txBody>
      </p:sp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272" y="883731"/>
            <a:ext cx="4731002" cy="2766758"/>
          </a:xfrm>
          <a:prstGeom prst="rect">
            <a:avLst/>
          </a:prstGeom>
          <a:noFill/>
        </p:spPr>
      </p:pic>
      <p:pic>
        <p:nvPicPr>
          <p:cNvPr id="15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272" y="3822648"/>
            <a:ext cx="4731002" cy="2680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247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742241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9" y="0"/>
            <a:ext cx="1196960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Отзывы участников программы обмена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222399" y="914400"/>
            <a:ext cx="8036354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Лытова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Елизавета, направление «Фундаментальная и прикладная лингвистика»</a:t>
            </a:r>
          </a:p>
          <a:p>
            <a:pPr algn="just"/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Моим приключением за рубежом стала поездка в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Университет </a:t>
            </a:r>
            <a:r>
              <a:rPr lang="ru-RU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Цзаочжуан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с марта по июль 2025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года, это опыт, который я никогда не забуду! </a:t>
            </a:r>
          </a:p>
          <a:p>
            <a:pPr algn="just"/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Занятия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проходили ежедневно, и каждая пара была по-своему уникальна. В нашей группе были не только русские студенты, но и три девушки из Монголии, с которыми мы вместе осваивали язык с нуля. Первое, что бросилось в глаза, – огромная территория университета с множеством спортивных площадок: волейбол, бадминтон, баскетбол, большой теннис, стадион. После пар мы часто играли или просто гуляли. </a:t>
            </a:r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Китайская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кухня – очень вкусная, но зачастую острая, и европейскую еду найти непросто, поэтому пришлось привыкать, зато теперь я точно знаю, как заказать неострое блюдо.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Цзаочжуан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– небольшой город, но вокруг столько интересных мест! Мы ездили в города с горами и морем, видели и небоскрёбы с огнями и атмосферой будущего, и старые здания в традиционном китайском стиле – этот контраст впечатлял. Университет постоянно организовывал для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нас экскурсии.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Поначалу учить язык было сложно, но преподаватели говорили по-английски, а местные и иностранные студенты охотно помогали и с радостью знакомились. </a:t>
            </a:r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После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этой поездки я поняла, что китайский стал мне ближе и понятнее, я научилась быстро адаптироваться к новым условиям, познакомилась с людьми со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из разных стран –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из Китая, Монголии, </a:t>
            </a:r>
            <a:r>
              <a:rPr lang="ru-RU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Бангладеша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увидела настоящий Китай не только как страну мегаполисов, но и как место с уютными маленькими городами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800" dirty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150" y="1825973"/>
            <a:ext cx="3488453" cy="372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6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742241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9" y="0"/>
            <a:ext cx="1196960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Отзывы участников программы обмена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222399" y="914400"/>
            <a:ext cx="11633804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Носова Вероника, направление «Журналистика»</a:t>
            </a:r>
          </a:p>
          <a:p>
            <a:pPr algn="just"/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Российско-Армянский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университет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произвёл на меня самое благоприятное впечатление. Учебный процесс построен таким образом, что основной упор делается на практические навыки. По специальности «Журналистика» большинство заданий представляли собой написание готовых публицистических материалов, а не формальных рефератов. Это позволило мне не просто изучать теорию, а сразу применять знания на деле, ощущая себя настоящим журналистом. Преподаватели поощряли свободу мысли, не боялись острых тем и всегда были открыты к диалогу. Я выбрала дисциплины со второго и третьего курсов, которые соответствовали моей образовательной траектории, и все они оказались содержательными и полезными. </a:t>
            </a:r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171" y="3121534"/>
            <a:ext cx="5149088" cy="2896362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222398" y="2743200"/>
            <a:ext cx="6426375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Ереван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— удивительный город. Он сочетает в себе древнюю историю и современную жизнь, спокойствие и энергию. Мне запомнились широкие проспекты, уютные улочки, обилие зелени и, конечно, величественный Арарат, который виден из разных точек города. Я гуляла по Каскаду — монументальной лестнице, откуда открывается потрясающий вид на город, посещала площадь Республики, гуляла по Северному проспекту и парку «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Ахтанак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». </a:t>
            </a:r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Больше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всего меня впечатлило армянское гостеприимство и теплота людей. Отношение к старшим, уважение к традициям и своей культуре — это то, чему стоит поучиться. Армяне очень открытые, добрые и готовы помочь в любой ситуации. Я вынесла для себя главный урок: быть спокойнее, медленнее, теплее и добрее ко всем. Ещё запомнились виды Арарата, прогулки по вечернему Еревану и ощущение, что ты не просто турист, а часть этого города.</a:t>
            </a:r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44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70564" y="0"/>
            <a:ext cx="666547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11363570" y="3733800"/>
            <a:ext cx="21981" cy="1270000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Freeform 4"/>
          <p:cNvSpPr/>
          <p:nvPr/>
        </p:nvSpPr>
        <p:spPr>
          <a:xfrm>
            <a:off x="386300" y="2771020"/>
            <a:ext cx="2930504" cy="2930504"/>
          </a:xfrm>
          <a:custGeom>
            <a:avLst/>
            <a:gdLst/>
            <a:ahLst/>
            <a:cxnLst/>
            <a:rect l="l" t="t" r="r" b="b"/>
            <a:pathLst>
              <a:path w="4395756" h="4395756">
                <a:moveTo>
                  <a:pt x="0" y="0"/>
                </a:moveTo>
                <a:lnTo>
                  <a:pt x="4395755" y="0"/>
                </a:lnTo>
                <a:lnTo>
                  <a:pt x="4395755" y="4395756"/>
                </a:lnTo>
                <a:lnTo>
                  <a:pt x="0" y="4395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229242" y="584654"/>
            <a:ext cx="941351" cy="941351"/>
            <a:chOff x="0" y="0"/>
            <a:chExt cx="1882703" cy="188270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882703" cy="1882703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EFE5"/>
              </a:solidFill>
            </p:spPr>
          </p:sp>
        </p:grpSp>
        <p:sp>
          <p:nvSpPr>
            <p:cNvPr id="8" name="Freeform 8"/>
            <p:cNvSpPr/>
            <p:nvPr/>
          </p:nvSpPr>
          <p:spPr>
            <a:xfrm>
              <a:off x="129821" y="129821"/>
              <a:ext cx="1623061" cy="1623061"/>
            </a:xfrm>
            <a:custGeom>
              <a:avLst/>
              <a:gdLst/>
              <a:ahLst/>
              <a:cxnLst/>
              <a:rect l="l" t="t" r="r" b="b"/>
              <a:pathLst>
                <a:path w="1623061" h="1623061">
                  <a:moveTo>
                    <a:pt x="0" y="0"/>
                  </a:moveTo>
                  <a:lnTo>
                    <a:pt x="1623061" y="0"/>
                  </a:lnTo>
                  <a:lnTo>
                    <a:pt x="1623061" y="1623061"/>
                  </a:lnTo>
                  <a:lnTo>
                    <a:pt x="0" y="162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8318864" y="1934423"/>
            <a:ext cx="941351" cy="941351"/>
            <a:chOff x="0" y="0"/>
            <a:chExt cx="1882703" cy="1882703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882703" cy="1882703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EFE5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>
              <a:off x="129821" y="129821"/>
              <a:ext cx="1623061" cy="1623061"/>
            </a:xfrm>
            <a:custGeom>
              <a:avLst/>
              <a:gdLst/>
              <a:ahLst/>
              <a:cxnLst/>
              <a:rect l="l" t="t" r="r" b="b"/>
              <a:pathLst>
                <a:path w="1623061" h="1623061">
                  <a:moveTo>
                    <a:pt x="0" y="0"/>
                  </a:moveTo>
                  <a:lnTo>
                    <a:pt x="1623061" y="0"/>
                  </a:lnTo>
                  <a:lnTo>
                    <a:pt x="1623061" y="1623061"/>
                  </a:lnTo>
                  <a:lnTo>
                    <a:pt x="0" y="1623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72362" y="996091"/>
            <a:ext cx="272382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4"/>
              </a:lnSpc>
            </a:pPr>
            <a:r>
              <a:rPr lang="en-US" sz="3200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Основные</a:t>
            </a:r>
            <a:r>
              <a:rPr lang="en-US" sz="3200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требования</a:t>
            </a:r>
            <a:r>
              <a:rPr lang="en-US" sz="3200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к </a:t>
            </a:r>
            <a:r>
              <a:rPr lang="en-US" sz="3200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кандидатам</a:t>
            </a:r>
            <a:endParaRPr lang="en-US" sz="3200" dirty="0">
              <a:solidFill>
                <a:srgbClr val="342D29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409203" y="377361"/>
            <a:ext cx="3997464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Студенты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бакалавриата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,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специалитета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,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магистратуры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(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кроме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первого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и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последнего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семестра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обучения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)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старше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18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лет</a:t>
            </a:r>
            <a:endParaRPr lang="en-US" sz="1867" dirty="0">
              <a:solidFill>
                <a:srgbClr val="342D29"/>
              </a:solidFill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412816" y="1889663"/>
            <a:ext cx="397095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Для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Китая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-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владение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английским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/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китайским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не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ниже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уровня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В1-В2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46068" y="4222251"/>
            <a:ext cx="3266901" cy="63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Отсутствие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академических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задолженностей</a:t>
            </a:r>
            <a:endParaRPr lang="en-US" sz="1867" dirty="0">
              <a:solidFill>
                <a:srgbClr val="342D29"/>
              </a:solidFill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4333863" y="3047998"/>
            <a:ext cx="941351" cy="941351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EFE5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318864" y="4035499"/>
            <a:ext cx="941351" cy="941351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EFE5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4321386" y="5230849"/>
            <a:ext cx="941351" cy="941351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EFE5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4381488" y="3095623"/>
            <a:ext cx="811531" cy="811531"/>
          </a:xfrm>
          <a:custGeom>
            <a:avLst/>
            <a:gdLst/>
            <a:ahLst/>
            <a:cxnLst/>
            <a:rect l="l" t="t" r="r" b="b"/>
            <a:pathLst>
              <a:path w="1217296" h="1217296">
                <a:moveTo>
                  <a:pt x="0" y="0"/>
                </a:moveTo>
                <a:lnTo>
                  <a:pt x="1217296" y="0"/>
                </a:lnTo>
                <a:lnTo>
                  <a:pt x="1217296" y="1217296"/>
                </a:lnTo>
                <a:lnTo>
                  <a:pt x="0" y="121729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383773" y="4100409"/>
            <a:ext cx="811531" cy="811531"/>
          </a:xfrm>
          <a:custGeom>
            <a:avLst/>
            <a:gdLst/>
            <a:ahLst/>
            <a:cxnLst/>
            <a:rect l="l" t="t" r="r" b="b"/>
            <a:pathLst>
              <a:path w="1217296" h="1217296">
                <a:moveTo>
                  <a:pt x="0" y="0"/>
                </a:moveTo>
                <a:lnTo>
                  <a:pt x="1217296" y="0"/>
                </a:lnTo>
                <a:lnTo>
                  <a:pt x="1217296" y="1217296"/>
                </a:lnTo>
                <a:lnTo>
                  <a:pt x="0" y="1217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386295" y="5295759"/>
            <a:ext cx="811531" cy="811531"/>
          </a:xfrm>
          <a:custGeom>
            <a:avLst/>
            <a:gdLst/>
            <a:ahLst/>
            <a:cxnLst/>
            <a:rect l="l" t="t" r="r" b="b"/>
            <a:pathLst>
              <a:path w="1217296" h="1217296">
                <a:moveTo>
                  <a:pt x="0" y="0"/>
                </a:moveTo>
                <a:lnTo>
                  <a:pt x="1217296" y="0"/>
                </a:lnTo>
                <a:lnTo>
                  <a:pt x="1217296" y="1217296"/>
                </a:lnTo>
                <a:lnTo>
                  <a:pt x="0" y="121729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5409203" y="3274880"/>
            <a:ext cx="3717943" cy="304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7" dirty="0">
                <a:solidFill>
                  <a:srgbClr val="342D29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Хорошая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успеваемость</a:t>
            </a:r>
            <a:endParaRPr lang="en-US" sz="1867" dirty="0">
              <a:solidFill>
                <a:srgbClr val="342D29"/>
              </a:solidFill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409203" y="5502983"/>
            <a:ext cx="3997464" cy="30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Желание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получать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новые</a:t>
            </a:r>
            <a:r>
              <a:rPr lang="en-US" sz="1867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 </a:t>
            </a:r>
            <a:r>
              <a:rPr lang="en-US" sz="1867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Regular"/>
                <a:sym typeface="Assistant Regular"/>
              </a:rPr>
              <a:t>знания</a:t>
            </a:r>
            <a:endParaRPr lang="en-US" sz="1867" dirty="0">
              <a:solidFill>
                <a:srgbClr val="342D29"/>
              </a:solidFill>
              <a:latin typeface="Cambria" panose="02040503050406030204" pitchFamily="18" charset="0"/>
              <a:ea typeface="Cambria" panose="02040503050406030204" pitchFamily="18" charset="0"/>
              <a:cs typeface="Assistant Regular"/>
              <a:sym typeface="Assistan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8077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23338" y="-10171"/>
            <a:ext cx="6349651" cy="7885581"/>
          </a:xfrm>
          <a:custGeom>
            <a:avLst/>
            <a:gdLst/>
            <a:ahLst/>
            <a:cxnLst/>
            <a:rect l="l" t="t" r="r" b="b"/>
            <a:pathLst>
              <a:path w="9524476" h="11828372">
                <a:moveTo>
                  <a:pt x="0" y="0"/>
                </a:moveTo>
                <a:lnTo>
                  <a:pt x="9524476" y="0"/>
                </a:lnTo>
                <a:lnTo>
                  <a:pt x="9524476" y="11828372"/>
                </a:lnTo>
                <a:lnTo>
                  <a:pt x="0" y="11828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105" r="-4494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4759053" y="806450"/>
            <a:ext cx="4152439" cy="60716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sp>
      <p:grpSp>
        <p:nvGrpSpPr>
          <p:cNvPr id="4" name="Group 4"/>
          <p:cNvGrpSpPr/>
          <p:nvPr/>
        </p:nvGrpSpPr>
        <p:grpSpPr>
          <a:xfrm>
            <a:off x="5092561" y="1306136"/>
            <a:ext cx="3753916" cy="4741265"/>
            <a:chOff x="0" y="342900"/>
            <a:chExt cx="7507833" cy="9482530"/>
          </a:xfrm>
        </p:grpSpPr>
        <p:sp>
          <p:nvSpPr>
            <p:cNvPr id="5" name="TextBox 5"/>
            <p:cNvSpPr txBox="1"/>
            <p:nvPr/>
          </p:nvSpPr>
          <p:spPr>
            <a:xfrm>
              <a:off x="0" y="3926380"/>
              <a:ext cx="7507833" cy="58990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295"/>
                </a:lnSpc>
              </a:pPr>
              <a:r>
                <a:rPr lang="en-US" spc="147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1. ЗАЯВКА В ОМС</a:t>
              </a:r>
            </a:p>
            <a:p>
              <a:pPr>
                <a:lnSpc>
                  <a:spcPts val="2295"/>
                </a:lnSpc>
              </a:pPr>
              <a:r>
                <a:rPr lang="en-US" spc="147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2. СОБЕСЕДОВАНИЕ</a:t>
              </a:r>
            </a:p>
            <a:p>
              <a:pPr>
                <a:lnSpc>
                  <a:spcPts val="2295"/>
                </a:lnSpc>
              </a:pPr>
              <a:r>
                <a:rPr lang="en-US" spc="147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3. СБОР ДОКУМЕНТОВ В УСТАНОВЛЕННЫЕ СРОКИ</a:t>
              </a:r>
            </a:p>
            <a:p>
              <a:pPr>
                <a:lnSpc>
                  <a:spcPts val="2295"/>
                </a:lnSpc>
              </a:pPr>
              <a:r>
                <a:rPr lang="en-US" spc="147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4. НОМИНИРОВАНИЕ</a:t>
              </a:r>
            </a:p>
            <a:p>
              <a:pPr>
                <a:lnSpc>
                  <a:spcPts val="2295"/>
                </a:lnSpc>
              </a:pPr>
              <a:r>
                <a:rPr lang="en-US" spc="147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5. ОГЛАШЕНИЕ РЕЗУЛЬТАТОВ</a:t>
              </a:r>
            </a:p>
            <a:p>
              <a:pPr>
                <a:lnSpc>
                  <a:spcPts val="2295"/>
                </a:lnSpc>
              </a:pPr>
              <a:r>
                <a:rPr lang="en-US" spc="147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6. ОФОРМЛЕНИЕ ИНД.ПЛАНА</a:t>
              </a:r>
            </a:p>
            <a:p>
              <a:pPr>
                <a:lnSpc>
                  <a:spcPts val="2295"/>
                </a:lnSpc>
              </a:pPr>
              <a:r>
                <a:rPr lang="en-US" spc="147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7. ОФОРМЛЕНИЕ ВСЕХ ОСТАЛЬНЫХ СОПУТСТВУЮЩИХ ДОКУМЕНТОВ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42900"/>
              <a:ext cx="6970847" cy="2756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6"/>
                </a:lnSpc>
              </a:pPr>
              <a:r>
                <a:rPr lang="en-US" sz="4924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Процедура</a:t>
              </a:r>
              <a:r>
                <a:rPr lang="en-US" sz="4924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 </a:t>
              </a:r>
              <a:r>
                <a:rPr lang="en-US" sz="4924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подачи</a:t>
              </a:r>
              <a:r>
                <a:rPr lang="en-US" sz="4924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 </a:t>
              </a:r>
              <a:r>
                <a:rPr lang="en-US" sz="4924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заявки</a:t>
              </a:r>
              <a:endParaRPr lang="en-US" sz="4924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5526313" y="786342"/>
            <a:ext cx="4648200" cy="20108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8" name="AutoShape 8"/>
          <p:cNvSpPr/>
          <p:nvPr/>
        </p:nvSpPr>
        <p:spPr>
          <a:xfrm>
            <a:off x="434513" y="0"/>
            <a:ext cx="3937876" cy="522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sp>
      <p:sp>
        <p:nvSpPr>
          <p:cNvPr id="9" name="AutoShape 9"/>
          <p:cNvSpPr/>
          <p:nvPr/>
        </p:nvSpPr>
        <p:spPr>
          <a:xfrm rot="-5400000">
            <a:off x="6574576" y="3415655"/>
            <a:ext cx="6858000" cy="6350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10" name="Group 10"/>
          <p:cNvGrpSpPr/>
          <p:nvPr/>
        </p:nvGrpSpPr>
        <p:grpSpPr>
          <a:xfrm>
            <a:off x="685800" y="236873"/>
            <a:ext cx="3399984" cy="4627693"/>
            <a:chOff x="0" y="76200"/>
            <a:chExt cx="6799968" cy="925538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2252726"/>
              <a:ext cx="6799968" cy="70788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70346" lvl="1" indent="-135173">
                <a:lnSpc>
                  <a:spcPts val="2292"/>
                </a:lnSpc>
                <a:buFont typeface="Arial"/>
                <a:buChar char="•"/>
              </a:pPr>
              <a:r>
                <a:rPr lang="en-US" spc="14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КОПИЯ ПАСПОРТА </a:t>
              </a:r>
            </a:p>
            <a:p>
              <a:pPr marL="270346" lvl="1" indent="-135173">
                <a:lnSpc>
                  <a:spcPts val="2292"/>
                </a:lnSpc>
                <a:buFont typeface="Arial"/>
                <a:buChar char="•"/>
              </a:pPr>
              <a:r>
                <a:rPr lang="en-US" spc="14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СПРАВКА ОБ ОБУЧЕНИИ</a:t>
              </a:r>
            </a:p>
            <a:p>
              <a:pPr marL="270346" lvl="1" indent="-135173">
                <a:lnSpc>
                  <a:spcPts val="2292"/>
                </a:lnSpc>
                <a:buFont typeface="Arial"/>
                <a:buChar char="•"/>
              </a:pPr>
              <a:r>
                <a:rPr lang="en-US" spc="14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КОПИЯ ЗАЧЕТНОЙ КНИЖКИ/ДИПЛОМА</a:t>
              </a:r>
            </a:p>
            <a:p>
              <a:pPr marL="270346" lvl="1" indent="-135173">
                <a:lnSpc>
                  <a:spcPts val="2292"/>
                </a:lnSpc>
                <a:buFont typeface="Arial"/>
                <a:buChar char="•"/>
              </a:pPr>
              <a:r>
                <a:rPr lang="en-US" spc="14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РЕКОМЕНДАЦИЯ НАУЧ.РУКОВОДИТЕЛЯ</a:t>
              </a:r>
            </a:p>
            <a:p>
              <a:pPr marL="270346" lvl="1" indent="-135173">
                <a:lnSpc>
                  <a:spcPts val="2292"/>
                </a:lnSpc>
                <a:buFont typeface="Arial"/>
                <a:buChar char="•"/>
              </a:pPr>
              <a:r>
                <a:rPr lang="en-US" spc="14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ВЫПИСКА С ЗАСЕДАНИЯ КАФЕДРЫ</a:t>
              </a:r>
            </a:p>
            <a:p>
              <a:pPr marL="270346" lvl="1" indent="-135173">
                <a:lnSpc>
                  <a:spcPts val="2292"/>
                </a:lnSpc>
                <a:buFont typeface="Arial"/>
                <a:buChar char="•"/>
              </a:pPr>
              <a:r>
                <a:rPr lang="en-US" spc="14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ВЫПИСКА С ЗАСЕДАНИЯ УЧЁНОГО СОВЕТА ИНСТИТУТА</a:t>
              </a:r>
            </a:p>
            <a:p>
              <a:pPr marL="270346" lvl="1" indent="-135173">
                <a:lnSpc>
                  <a:spcPts val="2292"/>
                </a:lnSpc>
                <a:buFont typeface="Arial"/>
                <a:buChar char="•"/>
              </a:pPr>
              <a:r>
                <a:rPr lang="en-US" spc="14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ПЛАН СТАЖИРОВКИ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6799968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97"/>
                </a:lnSpc>
              </a:pPr>
              <a:r>
                <a:rPr lang="en-US" sz="4800" dirty="0" err="1">
                  <a:solidFill>
                    <a:srgbClr val="342D2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Документы</a:t>
              </a:r>
              <a:endParaRPr lang="en-US" sz="4800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2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23338" y="-10171"/>
            <a:ext cx="6349651" cy="7885581"/>
          </a:xfrm>
          <a:custGeom>
            <a:avLst/>
            <a:gdLst/>
            <a:ahLst/>
            <a:cxnLst/>
            <a:rect l="l" t="t" r="r" b="b"/>
            <a:pathLst>
              <a:path w="9524476" h="11828372">
                <a:moveTo>
                  <a:pt x="0" y="0"/>
                </a:moveTo>
                <a:lnTo>
                  <a:pt x="9524476" y="0"/>
                </a:lnTo>
                <a:lnTo>
                  <a:pt x="9524476" y="11828372"/>
                </a:lnTo>
                <a:lnTo>
                  <a:pt x="0" y="11828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105" r="-4494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526313" y="786342"/>
            <a:ext cx="4648200" cy="20108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4" name="AutoShape 4"/>
          <p:cNvSpPr/>
          <p:nvPr/>
        </p:nvSpPr>
        <p:spPr>
          <a:xfrm>
            <a:off x="1808241" y="786341"/>
            <a:ext cx="7015727" cy="532518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sp>
      <p:sp>
        <p:nvSpPr>
          <p:cNvPr id="5" name="AutoShape 5"/>
          <p:cNvSpPr/>
          <p:nvPr/>
        </p:nvSpPr>
        <p:spPr>
          <a:xfrm rot="-5400000">
            <a:off x="6574576" y="3415655"/>
            <a:ext cx="6858000" cy="6350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6" name="Group 6"/>
          <p:cNvGrpSpPr/>
          <p:nvPr/>
        </p:nvGrpSpPr>
        <p:grpSpPr>
          <a:xfrm>
            <a:off x="2166968" y="1556895"/>
            <a:ext cx="6298273" cy="2719297"/>
            <a:chOff x="0" y="57150"/>
            <a:chExt cx="12596545" cy="5438594"/>
          </a:xfrm>
        </p:grpSpPr>
        <p:sp>
          <p:nvSpPr>
            <p:cNvPr id="7" name="TextBox 7"/>
            <p:cNvSpPr txBox="1"/>
            <p:nvPr/>
          </p:nvSpPr>
          <p:spPr>
            <a:xfrm>
              <a:off x="0" y="3031992"/>
              <a:ext cx="12596545" cy="2463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4359" lvl="1" indent="-252179">
                <a:lnSpc>
                  <a:spcPts val="3270"/>
                </a:lnSpc>
                <a:buFont typeface="Arial"/>
                <a:buChar char="•"/>
              </a:pPr>
              <a:r>
                <a:rPr lang="en-US" sz="2400" spc="21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БЕЗВИЗОВЫЙ РЕЖИМ</a:t>
              </a:r>
            </a:p>
            <a:p>
              <a:pPr marL="504359" lvl="1" indent="-252179">
                <a:lnSpc>
                  <a:spcPts val="3270"/>
                </a:lnSpc>
                <a:buFont typeface="Arial"/>
                <a:buChar char="•"/>
              </a:pPr>
              <a:r>
                <a:rPr lang="en-US" sz="2400" spc="21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ОТСУТСТВИЕ ЯЗЫКОВОГО БАРЬЕРА</a:t>
              </a:r>
            </a:p>
            <a:p>
              <a:pPr marL="504359" lvl="1" indent="-252179">
                <a:lnSpc>
                  <a:spcPts val="3270"/>
                </a:lnSpc>
                <a:buFont typeface="Arial"/>
                <a:buChar char="•"/>
              </a:pPr>
              <a:r>
                <a:rPr lang="en-US" sz="2400" spc="21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НЕДОРОГОЕ ПРОЖИВАНИЕ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7150"/>
              <a:ext cx="12596545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8"/>
                </a:lnSpc>
              </a:pPr>
              <a:r>
                <a:rPr lang="en-US" sz="408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Преимущества</a:t>
              </a:r>
              <a:r>
                <a:rPr lang="en-US" sz="408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 </a:t>
              </a:r>
              <a:r>
                <a:rPr lang="en-US" sz="408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стажировки</a:t>
              </a:r>
              <a:r>
                <a:rPr lang="en-US" sz="408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 в </a:t>
              </a:r>
              <a:r>
                <a:rPr lang="en-US" sz="408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страны</a:t>
              </a:r>
              <a:r>
                <a:rPr lang="en-US" sz="408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 СНГ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181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8588" y="-2043"/>
            <a:ext cx="5415671" cy="592398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223903" y="248915"/>
            <a:ext cx="4781587" cy="4562849"/>
          </a:xfrm>
          <a:custGeom>
            <a:avLst/>
            <a:gdLst/>
            <a:ahLst/>
            <a:cxnLst/>
            <a:rect l="l" t="t" r="r" b="b"/>
            <a:pathLst>
              <a:path w="7172380" h="6844273">
                <a:moveTo>
                  <a:pt x="0" y="0"/>
                </a:moveTo>
                <a:lnTo>
                  <a:pt x="7172380" y="0"/>
                </a:lnTo>
                <a:lnTo>
                  <a:pt x="7172380" y="6844274"/>
                </a:lnTo>
                <a:lnTo>
                  <a:pt x="0" y="6844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99" r="-258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407084" y="2213062"/>
            <a:ext cx="6289265" cy="2761204"/>
            <a:chOff x="-71304" y="-338"/>
            <a:chExt cx="2484648" cy="10908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13344" cy="1024171"/>
            </a:xfrm>
            <a:custGeom>
              <a:avLst/>
              <a:gdLst/>
              <a:ahLst/>
              <a:cxnLst/>
              <a:rect l="l" t="t" r="r" b="b"/>
              <a:pathLst>
                <a:path w="2413344" h="1024171">
                  <a:moveTo>
                    <a:pt x="0" y="0"/>
                  </a:moveTo>
                  <a:lnTo>
                    <a:pt x="2413344" y="0"/>
                  </a:lnTo>
                  <a:lnTo>
                    <a:pt x="2413344" y="1024171"/>
                  </a:lnTo>
                  <a:lnTo>
                    <a:pt x="0" y="10241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71304" y="-338"/>
              <a:ext cx="2413344" cy="109084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>
                <a:lnSpc>
                  <a:spcPts val="336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→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Сайт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ВолГУ</a:t>
              </a:r>
              <a:endPara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endParaRPr>
            </a:p>
            <a:p>
              <a:pPr>
                <a:lnSpc>
                  <a:spcPts val="336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→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Международная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деятельность</a:t>
              </a:r>
              <a:endPara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endParaRPr>
            </a:p>
            <a:p>
              <a:pPr>
                <a:lnSpc>
                  <a:spcPts val="336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→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Отдел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международного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morant Garamond Bold"/>
                  <a:sym typeface="Cormorant Garamond Bold"/>
                </a:rPr>
                <a:t>сотрудничества</a:t>
              </a:r>
              <a:endPara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0219541" y="2362698"/>
            <a:ext cx="1286659" cy="1286659"/>
          </a:xfrm>
          <a:custGeom>
            <a:avLst/>
            <a:gdLst/>
            <a:ahLst/>
            <a:cxnLst/>
            <a:rect l="l" t="t" r="r" b="b"/>
            <a:pathLst>
              <a:path w="1929989" h="1929989">
                <a:moveTo>
                  <a:pt x="0" y="0"/>
                </a:moveTo>
                <a:lnTo>
                  <a:pt x="1929989" y="0"/>
                </a:lnTo>
                <a:lnTo>
                  <a:pt x="1929989" y="1929989"/>
                </a:lnTo>
                <a:lnTo>
                  <a:pt x="0" y="1929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8064" t="-98830" r="-9213" b="-839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950720" y="4975797"/>
            <a:ext cx="1691241" cy="1691241"/>
          </a:xfrm>
          <a:custGeom>
            <a:avLst/>
            <a:gdLst/>
            <a:ahLst/>
            <a:cxnLst/>
            <a:rect l="l" t="t" r="r" b="b"/>
            <a:pathLst>
              <a:path w="2536862" h="2536862">
                <a:moveTo>
                  <a:pt x="0" y="0"/>
                </a:moveTo>
                <a:lnTo>
                  <a:pt x="2536862" y="0"/>
                </a:lnTo>
                <a:lnTo>
                  <a:pt x="2536862" y="2536862"/>
                </a:lnTo>
                <a:lnTo>
                  <a:pt x="0" y="2536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587573" y="253987"/>
            <a:ext cx="5638115" cy="1959533"/>
            <a:chOff x="0" y="0"/>
            <a:chExt cx="11276230" cy="391906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1276230" cy="755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97"/>
                </a:lnSpc>
              </a:pPr>
              <a:r>
                <a:rPr lang="en-US" sz="2400" spc="26" dirty="0">
                  <a:solidFill>
                    <a:srgbClr val="342D2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Bold"/>
                  <a:sym typeface="Assistant Bold"/>
                </a:rPr>
                <a:t>ГДЕ УЗНАТЬ О </a:t>
              </a:r>
              <a:r>
                <a:rPr lang="ru-RU" sz="2400" spc="26" dirty="0" smtClean="0">
                  <a:solidFill>
                    <a:srgbClr val="342D2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Bold"/>
                  <a:sym typeface="Assistant Bold"/>
                </a:rPr>
                <a:t>ПРОГРАММЕ ОБМЕНА</a:t>
              </a:r>
              <a:r>
                <a:rPr lang="en-US" sz="2400" spc="26" dirty="0" smtClean="0">
                  <a:solidFill>
                    <a:srgbClr val="342D2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Bold"/>
                  <a:sym typeface="Assistant Bold"/>
                </a:rPr>
                <a:t> </a:t>
              </a:r>
              <a:r>
                <a:rPr lang="en-US" sz="2400" spc="26" dirty="0">
                  <a:solidFill>
                    <a:srgbClr val="342D2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Bold"/>
                  <a:sym typeface="Assistant Bold"/>
                </a:rPr>
                <a:t>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51670"/>
              <a:ext cx="11276230" cy="2667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13"/>
                </a:lnSpc>
              </a:pPr>
              <a:r>
                <a:rPr lang="en-US" sz="2400" dirty="0" err="1">
                  <a:solidFill>
                    <a:srgbClr val="342D2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Аудитория</a:t>
              </a:r>
              <a:r>
                <a:rPr lang="en-US" sz="2400" dirty="0">
                  <a:solidFill>
                    <a:srgbClr val="342D2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 </a:t>
              </a:r>
              <a:r>
                <a:rPr lang="en-US" sz="2400" dirty="0">
                  <a:solidFill>
                    <a:srgbClr val="342D2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 Bold"/>
                  <a:sym typeface="Assistant Regular Bold"/>
                </a:rPr>
                <a:t>2-18 </a:t>
              </a:r>
              <a:r>
                <a:rPr lang="en-US" sz="2400" dirty="0">
                  <a:solidFill>
                    <a:srgbClr val="342D2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В</a:t>
              </a:r>
            </a:p>
            <a:p>
              <a:pPr>
                <a:lnSpc>
                  <a:spcPts val="2613"/>
                </a:lnSpc>
              </a:pPr>
              <a:r>
                <a:rPr lang="en-US" sz="2400" dirty="0">
                  <a:solidFill>
                    <a:srgbClr val="342D2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E-mail: </a:t>
              </a:r>
              <a:r>
                <a:rPr lang="en-US" sz="2400" dirty="0">
                  <a:solidFill>
                    <a:srgbClr val="342D2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  <a:hlinkClick r:id="rId5" tooltip="mailto:oms@volsu.ru"/>
                </a:rPr>
                <a:t>oms@volsu.ru</a:t>
              </a:r>
            </a:p>
            <a:p>
              <a:pPr>
                <a:lnSpc>
                  <a:spcPts val="2613"/>
                </a:lnSpc>
              </a:pPr>
              <a:r>
                <a:rPr lang="en-US" sz="2400" dirty="0" err="1">
                  <a:solidFill>
                    <a:srgbClr val="342D2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Тел</a:t>
              </a:r>
              <a:r>
                <a:rPr lang="en-US" sz="2400" dirty="0">
                  <a:solidFill>
                    <a:srgbClr val="342D2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sistant Regular"/>
                  <a:sym typeface="Assistant Regular"/>
                </a:rPr>
                <a:t>.: (8442) 460291 </a:t>
              </a:r>
            </a:p>
            <a:p>
              <a:pPr>
                <a:lnSpc>
                  <a:spcPts val="2613"/>
                </a:lnSpc>
              </a:pPr>
              <a:endParaRPr sz="1200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-528129" y="4974267"/>
            <a:ext cx="7478849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29"/>
              </a:lnSpc>
              <a:spcBef>
                <a:spcPct val="0"/>
              </a:spcBef>
            </a:pPr>
            <a:endParaRPr sz="1200" dirty="0"/>
          </a:p>
          <a:p>
            <a:pPr algn="ctr">
              <a:lnSpc>
                <a:spcPts val="4429"/>
              </a:lnSpc>
              <a:spcBef>
                <a:spcPct val="0"/>
              </a:spcBef>
            </a:pPr>
            <a:endParaRPr sz="1200" dirty="0"/>
          </a:p>
          <a:p>
            <a:pPr algn="ctr">
              <a:lnSpc>
                <a:spcPts val="442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ВКонтакте</a:t>
            </a:r>
            <a:r>
              <a:rPr lang="en-US" sz="3200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@</a:t>
            </a:r>
            <a:r>
              <a:rPr lang="en-US" sz="3200" dirty="0" err="1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volsu_international</a:t>
            </a:r>
            <a:endParaRPr lang="en-US" sz="3200" dirty="0">
              <a:solidFill>
                <a:srgbClr val="342D29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</p:spTree>
    <p:extLst>
      <p:ext uri="{BB962C8B-B14F-4D97-AF65-F5344CB8AC3E}">
        <p14:creationId xmlns:p14="http://schemas.microsoft.com/office/powerpoint/2010/main" val="31291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Фасад ВолГУ\IMG_98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8"/>
          <a:stretch/>
        </p:blipFill>
        <p:spPr bwMode="auto">
          <a:xfrm>
            <a:off x="4342372" y="0"/>
            <a:ext cx="79067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араллелограмм 7"/>
          <p:cNvSpPr/>
          <p:nvPr/>
        </p:nvSpPr>
        <p:spPr>
          <a:xfrm>
            <a:off x="1077781" y="0"/>
            <a:ext cx="6295267" cy="6858000"/>
          </a:xfrm>
          <a:prstGeom prst="parallelogram">
            <a:avLst>
              <a:gd name="adj" fmla="val 206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504781"/>
            <a:ext cx="2783840" cy="709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599" y="2459504"/>
            <a:ext cx="5512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6000" b="1" dirty="0">
                <a:solidFill>
                  <a:srgbClr val="153A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Спасибо</a:t>
            </a:r>
          </a:p>
          <a:p>
            <a:pPr algn="just"/>
            <a:r>
              <a:rPr lang="ru-RU" sz="6000" b="1" dirty="0">
                <a:solidFill>
                  <a:srgbClr val="153A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 внимание!</a:t>
            </a:r>
          </a:p>
        </p:txBody>
      </p:sp>
      <p:sp>
        <p:nvSpPr>
          <p:cNvPr id="7" name="Параллелограмм 6"/>
          <p:cNvSpPr/>
          <p:nvPr/>
        </p:nvSpPr>
        <p:spPr>
          <a:xfrm>
            <a:off x="5868221" y="0"/>
            <a:ext cx="1670499" cy="6858000"/>
          </a:xfrm>
          <a:prstGeom prst="parallelogram">
            <a:avLst>
              <a:gd name="adj" fmla="val 81533"/>
            </a:avLst>
          </a:prstGeom>
          <a:solidFill>
            <a:srgbClr val="153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47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авнобедренный треугольник 25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E5EC72C6-5F3D-43C0-A61F-A96AD85933B8}"/>
              </a:ext>
            </a:extLst>
          </p:cNvPr>
          <p:cNvSpPr/>
          <p:nvPr/>
        </p:nvSpPr>
        <p:spPr>
          <a:xfrm>
            <a:off x="222398" y="174308"/>
            <a:ext cx="11747205" cy="5679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3100" b="1" spc="-1" dirty="0" smtClean="0">
                <a:solidFill>
                  <a:srgbClr val="FFFFFF"/>
                </a:solidFill>
                <a:latin typeface="Cambria"/>
                <a:ea typeface="Cambria"/>
              </a:rPr>
              <a:t>Кто мы? </a:t>
            </a:r>
            <a:endParaRPr lang="ru-RU" sz="31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4441" y="1239668"/>
            <a:ext cx="9982972" cy="833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8"/>
              </a:lnSpc>
            </a:pPr>
            <a:endParaRPr lang="en-US" sz="3200" dirty="0">
              <a:solidFill>
                <a:srgbClr val="342D2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Cormorant Garamond Bold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9871" y="1321664"/>
            <a:ext cx="8152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Какие основные направления 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обучения </a:t>
            </a:r>
            <a:r>
              <a:rPr lang="ru-RU" sz="3200" smtClean="0">
                <a:latin typeface="Cambria" panose="02040503050406030204" pitchFamily="18" charset="0"/>
                <a:ea typeface="Cambria" panose="02040503050406030204" pitchFamily="18" charset="0"/>
              </a:rPr>
              <a:t>для студентов ИФИМКК?</a:t>
            </a:r>
            <a:endParaRPr lang="ru-RU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Freeform 5"/>
          <p:cNvSpPr/>
          <p:nvPr/>
        </p:nvSpPr>
        <p:spPr>
          <a:xfrm>
            <a:off x="0" y="3596736"/>
            <a:ext cx="12321190" cy="3261265"/>
          </a:xfrm>
          <a:custGeom>
            <a:avLst/>
            <a:gdLst/>
            <a:ahLst/>
            <a:cxnLst/>
            <a:rect l="l" t="t" r="r" b="b"/>
            <a:pathLst>
              <a:path w="12321190" h="3261265">
                <a:moveTo>
                  <a:pt x="0" y="0"/>
                </a:moveTo>
                <a:lnTo>
                  <a:pt x="12321190" y="0"/>
                </a:lnTo>
                <a:lnTo>
                  <a:pt x="12321190" y="3261265"/>
                </a:lnTo>
                <a:lnTo>
                  <a:pt x="0" y="3261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7"/>
          <p:cNvSpPr/>
          <p:nvPr/>
        </p:nvSpPr>
        <p:spPr>
          <a:xfrm>
            <a:off x="5749510" y="2676247"/>
            <a:ext cx="822169" cy="920489"/>
          </a:xfrm>
          <a:custGeom>
            <a:avLst/>
            <a:gdLst/>
            <a:ahLst/>
            <a:cxnLst/>
            <a:rect l="l" t="t" r="r" b="b"/>
            <a:pathLst>
              <a:path w="1138855" h="1190441">
                <a:moveTo>
                  <a:pt x="0" y="0"/>
                </a:moveTo>
                <a:lnTo>
                  <a:pt x="1138855" y="0"/>
                </a:lnTo>
                <a:lnTo>
                  <a:pt x="1138855" y="1190441"/>
                </a:lnTo>
                <a:lnTo>
                  <a:pt x="0" y="11904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884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428586" y="380979"/>
            <a:ext cx="1091211" cy="787656"/>
          </a:xfrm>
          <a:custGeom>
            <a:avLst/>
            <a:gdLst/>
            <a:ahLst/>
            <a:cxnLst/>
            <a:rect l="l" t="t" r="r" b="b"/>
            <a:pathLst>
              <a:path w="1636817" h="1181484">
                <a:moveTo>
                  <a:pt x="0" y="0"/>
                </a:moveTo>
                <a:lnTo>
                  <a:pt x="1636816" y="0"/>
                </a:lnTo>
                <a:lnTo>
                  <a:pt x="1636816" y="1181485"/>
                </a:lnTo>
                <a:lnTo>
                  <a:pt x="0" y="1181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6211" y="2905121"/>
            <a:ext cx="1092262" cy="788415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2" y="0"/>
                </a:lnTo>
                <a:lnTo>
                  <a:pt x="1638392" y="1182622"/>
                </a:lnTo>
                <a:lnTo>
                  <a:pt x="0" y="1182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47847" y="523855"/>
            <a:ext cx="3230115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7"/>
              </a:lnSpc>
            </a:pPr>
            <a:r>
              <a:rPr lang="en-US" sz="3734" dirty="0">
                <a:solidFill>
                  <a:srgbClr val="342D29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КАЗАХСТАН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00222" y="3047998"/>
            <a:ext cx="333440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7"/>
              </a:lnSpc>
            </a:pPr>
            <a:r>
              <a:rPr lang="en-US" sz="373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БЕЛАРУСЬ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31946" y="2980837"/>
            <a:ext cx="318091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7"/>
              </a:lnSpc>
            </a:pPr>
            <a:r>
              <a:rPr lang="en-US" sz="373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УЗБЕКИСТАН</a:t>
            </a:r>
          </a:p>
        </p:txBody>
      </p:sp>
      <p:sp>
        <p:nvSpPr>
          <p:cNvPr id="8" name="Freeform 8"/>
          <p:cNvSpPr/>
          <p:nvPr/>
        </p:nvSpPr>
        <p:spPr>
          <a:xfrm>
            <a:off x="6560547" y="2855656"/>
            <a:ext cx="1092262" cy="788415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3" y="0"/>
                </a:lnTo>
                <a:lnTo>
                  <a:pt x="1638393" y="1182622"/>
                </a:lnTo>
                <a:lnTo>
                  <a:pt x="0" y="1182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60547" y="429495"/>
            <a:ext cx="1092262" cy="788415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3" y="0"/>
                </a:lnTo>
                <a:lnTo>
                  <a:pt x="1638393" y="1182621"/>
                </a:lnTo>
                <a:lnTo>
                  <a:pt x="0" y="11826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325283" y="577996"/>
            <a:ext cx="2778876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7"/>
              </a:lnSpc>
            </a:pPr>
            <a:r>
              <a:rPr lang="en-US" sz="373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АРМЕНИЯ</a:t>
            </a:r>
          </a:p>
        </p:txBody>
      </p:sp>
      <p:sp>
        <p:nvSpPr>
          <p:cNvPr id="11" name="Freeform 11"/>
          <p:cNvSpPr/>
          <p:nvPr/>
        </p:nvSpPr>
        <p:spPr>
          <a:xfrm>
            <a:off x="444023" y="5141216"/>
            <a:ext cx="1092262" cy="788415"/>
          </a:xfrm>
          <a:custGeom>
            <a:avLst/>
            <a:gdLst/>
            <a:ahLst/>
            <a:cxnLst/>
            <a:rect l="l" t="t" r="r" b="b"/>
            <a:pathLst>
              <a:path w="1638393" h="1182622">
                <a:moveTo>
                  <a:pt x="0" y="0"/>
                </a:moveTo>
                <a:lnTo>
                  <a:pt x="1638393" y="0"/>
                </a:lnTo>
                <a:lnTo>
                  <a:pt x="1638393" y="1182621"/>
                </a:lnTo>
                <a:lnTo>
                  <a:pt x="0" y="11826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047847" y="5286389"/>
            <a:ext cx="178836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7"/>
              </a:lnSpc>
            </a:pPr>
            <a:r>
              <a:rPr lang="en-US" sz="373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КИТАЙ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8286765" y="5238763"/>
            <a:ext cx="3905235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07"/>
              </a:lnSpc>
            </a:pPr>
            <a:r>
              <a:rPr lang="ru-RU" sz="373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ТАДЖИКИСТАН</a:t>
            </a:r>
            <a:endParaRPr lang="en-US" sz="3734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pic>
        <p:nvPicPr>
          <p:cNvPr id="29698" name="Picture 2" descr="Picture backgroun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24628" y="5143512"/>
            <a:ext cx="1156983" cy="77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147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внобедренный треугольник 7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4"/>
          <p:cNvSpPr txBox="1"/>
          <p:nvPr/>
        </p:nvSpPr>
        <p:spPr>
          <a:xfrm>
            <a:off x="745335" y="1201478"/>
            <a:ext cx="10953826" cy="5678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9182" lvl="1" indent="-264591"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Белорусский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государственный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Беларусь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529182" lvl="1" indent="-264591"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Гродненский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государственный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Янки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Купалы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Беларусь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  <a:endParaRPr lang="ru-RU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529182" lvl="1" indent="-264591"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Гомельский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государственный университет имени Франциска Скорины (Беларусь)</a:t>
            </a:r>
            <a:endParaRPr 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529182" lvl="1" indent="-264591"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Туран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Казахстан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529182" lvl="1" indent="-264591"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Казахский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Национальный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. аль-Фараби (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Казахстан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  <a:endParaRPr lang="ru-RU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529182" lvl="1" indent="-264591">
              <a:buFont typeface="Arial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Российско-Таджикский (Славянский) Университет (Таджикистан)</a:t>
            </a:r>
            <a:endParaRPr 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529182" lvl="1" indent="-264591"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Национальный</a:t>
            </a:r>
            <a:r>
              <a:rPr 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Узбекистана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. Мирзо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Улугбека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Узбекистан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  <a:endParaRPr lang="ru-RU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529182" lvl="1" indent="-264591">
              <a:buFont typeface="Arial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Российско-Таджикский (Славянский) Университет (Таджикистан)</a:t>
            </a:r>
          </a:p>
          <a:p>
            <a:pPr marL="529182" lvl="1" indent="-264591">
              <a:buFont typeface="Arial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Российско-Армянский (Славянский) университет (Армения)</a:t>
            </a:r>
            <a:endParaRPr 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529182" lvl="1" indent="-264591">
              <a:lnSpc>
                <a:spcPts val="4191"/>
              </a:lnSpc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 </a:t>
            </a:r>
            <a:r>
              <a:rPr lang="ru-RU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Цзаочжуан</a:t>
            </a:r>
            <a:r>
              <a:rPr lang="ru-RU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(Китай)</a:t>
            </a:r>
          </a:p>
          <a:p>
            <a:pPr marL="529182" lvl="1" indent="-264591">
              <a:lnSpc>
                <a:spcPts val="4191"/>
              </a:lnSpc>
              <a:buFont typeface="Arial"/>
              <a:buChar char="•"/>
            </a:pPr>
            <a:endParaRPr lang="ru-RU" sz="2451" dirty="0" smtClean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529182" lvl="1" indent="-264591">
              <a:lnSpc>
                <a:spcPts val="4191"/>
              </a:lnSpc>
              <a:buFont typeface="Arial"/>
              <a:buChar char="•"/>
            </a:pPr>
            <a:endParaRPr lang="en-US" sz="2451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044739" y="95809"/>
            <a:ext cx="8102521" cy="603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Направление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подготовки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: </a:t>
            </a:r>
            <a:r>
              <a:rPr lang="en-US" sz="3200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Журналистика</a:t>
            </a: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</p:spTree>
    <p:extLst>
      <p:ext uri="{BB962C8B-B14F-4D97-AF65-F5344CB8AC3E}">
        <p14:creationId xmlns:p14="http://schemas.microsoft.com/office/powerpoint/2010/main" val="362959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4"/>
          <p:cNvSpPr txBox="1"/>
          <p:nvPr/>
        </p:nvSpPr>
        <p:spPr>
          <a:xfrm>
            <a:off x="745335" y="1201478"/>
            <a:ext cx="1095382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9182" lvl="1" indent="-264591">
              <a:lnSpc>
                <a:spcPts val="4191"/>
              </a:lnSpc>
              <a:buFont typeface="Arial"/>
              <a:buChar char="•"/>
            </a:pPr>
            <a:endParaRPr lang="ru-RU" sz="2451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529182" lvl="1" indent="-264591">
              <a:lnSpc>
                <a:spcPts val="4191"/>
              </a:lnSpc>
              <a:buFont typeface="Arial"/>
              <a:buChar char="•"/>
            </a:pPr>
            <a:endParaRPr lang="en-US" sz="2451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8" y="95809"/>
            <a:ext cx="11969601" cy="1282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Лингвистика</a:t>
            </a:r>
            <a:r>
              <a:rPr lang="en-US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/</a:t>
            </a: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Фундаментальная </a:t>
            </a:r>
            <a:r>
              <a:rPr lang="ru-RU" sz="24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 прикладная лингвистика</a:t>
            </a: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222398" y="1184643"/>
            <a:ext cx="11747205" cy="4955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 algn="l">
              <a:buFont typeface="Arial"/>
              <a:buChar char="•"/>
            </a:pP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Белорусский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государственный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Беларусь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55651" lvl="1" indent="-377825" algn="l">
              <a:buFont typeface="Arial"/>
              <a:buChar char="•"/>
            </a:pPr>
            <a:r>
              <a:rPr lang="ru-RU" sz="23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Белорусский государственный университет иностранных языков</a:t>
            </a:r>
            <a:r>
              <a:rPr lang="en-US" sz="23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Беларусь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55651" lvl="1" indent="-377825" algn="l">
              <a:buFont typeface="Arial"/>
              <a:buChar char="•"/>
            </a:pP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Барановичский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государственный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 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Беларусь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55651" lvl="1" indent="-377825" algn="l">
              <a:buFont typeface="Arial"/>
              <a:buChar char="•"/>
            </a:pP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Гродненский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государственный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.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Янки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Купалы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Беларусь</a:t>
            </a:r>
            <a:r>
              <a:rPr lang="en-US" sz="23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  <a:endParaRPr lang="ru-RU" sz="23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755651" lvl="1" indent="-377825">
              <a:buFont typeface="Arial"/>
              <a:buChar char="•"/>
            </a:pPr>
            <a:r>
              <a:rPr lang="ru-RU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Брестский государственный университет имени А. С. Пушкина (</a:t>
            </a:r>
            <a:r>
              <a:rPr lang="ru-RU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ФиПЛ</a:t>
            </a:r>
            <a:r>
              <a:rPr lang="ru-RU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) (Беларусь)</a:t>
            </a:r>
            <a:endParaRPr lang="ru-RU" sz="23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755651" lvl="1" indent="-377825">
              <a:buFont typeface="Arial"/>
              <a:buChar char="•"/>
            </a:pPr>
            <a:r>
              <a:rPr lang="ru-RU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Гомельский государственный университет имени Франциска Скорины (Беларусь)</a:t>
            </a:r>
            <a:endParaRPr lang="en-US" sz="2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755651" lvl="1" indent="-377825" algn="l">
              <a:buFont typeface="Arial"/>
              <a:buChar char="•"/>
            </a:pP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Казахский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Национальный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. аль-Фараби 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Казахстан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55651" lvl="1" indent="-377825" algn="l">
              <a:buFont typeface="Arial"/>
              <a:buChar char="•"/>
            </a:pP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Туран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Казахстан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55651" lvl="1" indent="-377825" algn="l">
              <a:buFont typeface="Arial"/>
              <a:buChar char="•"/>
            </a:pPr>
            <a:r>
              <a:rPr lang="en-US" sz="23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Национальный</a:t>
            </a:r>
            <a:r>
              <a:rPr lang="en-US" sz="23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Узбекистана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. Мирзо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Улугбека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Узбекистан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55651" lvl="1" indent="-377825" algn="l">
              <a:buFont typeface="Arial"/>
              <a:buChar char="•"/>
            </a:pP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Ванадзорский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государственный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. О.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Туманяна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Армения</a:t>
            </a:r>
            <a:r>
              <a:rPr lang="en-US" sz="23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  <a:endParaRPr lang="ru-RU" sz="23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755651" lvl="1" indent="-377825">
              <a:buFont typeface="Arial"/>
              <a:buChar char="•"/>
            </a:pPr>
            <a:r>
              <a:rPr lang="ru-RU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Российско-Таджикский (Славянский) Университет (Таджикистан)</a:t>
            </a:r>
          </a:p>
          <a:p>
            <a:pPr marL="755651" lvl="1" indent="-377825">
              <a:buFont typeface="Arial"/>
              <a:buChar char="•"/>
            </a:pPr>
            <a:r>
              <a:rPr lang="ru-RU" sz="2300" dirty="0">
                <a:latin typeface="Cambria" panose="02040503050406030204" pitchFamily="18" charset="0"/>
                <a:ea typeface="Cambria" panose="02040503050406030204" pitchFamily="18" charset="0"/>
              </a:rPr>
              <a:t>Российско-Армянский (Славянский) университет (Армения</a:t>
            </a:r>
            <a:r>
              <a:rPr lang="ru-RU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755651" lvl="1" indent="-377825" algn="l">
              <a:buFont typeface="Arial"/>
              <a:buChar char="•"/>
            </a:pP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Цзаочжуан 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Китай</a:t>
            </a:r>
            <a:r>
              <a:rPr lang="en-US" sz="23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  <a:endParaRPr lang="ru-RU" sz="23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755651" lvl="1" indent="-377825" algn="l">
              <a:buFont typeface="Arial"/>
              <a:buChar char="•"/>
            </a:pPr>
            <a:r>
              <a:rPr lang="ru-RU" sz="23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 </a:t>
            </a:r>
            <a:r>
              <a:rPr lang="ru-RU" sz="23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Бэйхуа</a:t>
            </a:r>
            <a:r>
              <a:rPr lang="ru-RU" sz="23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(Китай), </a:t>
            </a:r>
            <a:r>
              <a:rPr lang="ru-RU" sz="23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Цзилиньский</a:t>
            </a:r>
            <a:r>
              <a:rPr lang="ru-RU" sz="23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Университет (Китай)</a:t>
            </a:r>
          </a:p>
        </p:txBody>
      </p:sp>
    </p:spTree>
    <p:extLst>
      <p:ext uri="{BB962C8B-B14F-4D97-AF65-F5344CB8AC3E}">
        <p14:creationId xmlns:p14="http://schemas.microsoft.com/office/powerpoint/2010/main" val="168232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4"/>
          <p:cNvSpPr txBox="1"/>
          <p:nvPr/>
        </p:nvSpPr>
        <p:spPr>
          <a:xfrm>
            <a:off x="745335" y="1201478"/>
            <a:ext cx="1095382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9182" lvl="1" indent="-264591">
              <a:lnSpc>
                <a:spcPts val="4191"/>
              </a:lnSpc>
              <a:buFont typeface="Arial"/>
              <a:buChar char="•"/>
            </a:pPr>
            <a:endParaRPr lang="ru-RU" sz="2451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529182" lvl="1" indent="-264591">
              <a:lnSpc>
                <a:spcPts val="4191"/>
              </a:lnSpc>
              <a:buFont typeface="Arial"/>
              <a:buChar char="•"/>
            </a:pPr>
            <a:endParaRPr lang="en-US" sz="2451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8" y="95809"/>
            <a:ext cx="1196960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Педагогическое образование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222398" y="1184643"/>
            <a:ext cx="11747205" cy="353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 algn="l">
              <a:buFont typeface="Arial"/>
              <a:buChar char="•"/>
            </a:pPr>
            <a:endParaRPr lang="ru-RU" sz="23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522939" y="1107151"/>
            <a:ext cx="10953826" cy="4970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3734" lvl="1" indent="-396867" algn="l"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Белорусский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государственный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Беларусь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Гродненский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государственный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Янки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Купалы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Беларусь</a:t>
            </a:r>
            <a:r>
              <a:rPr 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Казахский</a:t>
            </a:r>
            <a:r>
              <a:rPr 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Национальный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. аль-Фараби (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Казахстан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Каспийский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государственный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технологий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инжиниринга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имени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Ш.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Есенова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Казахстан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Евразийский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национальный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. Л. Н.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Гумилёва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Казахстан</a:t>
            </a:r>
            <a:r>
              <a:rPr 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  <a:endParaRPr lang="ru-RU" sz="24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793734" lvl="1" indent="-396867">
              <a:buFont typeface="Arial"/>
              <a:buChar char="•"/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Российско-Таджикский (Славянский) Университет (Таджикистан)</a:t>
            </a:r>
            <a:endParaRPr 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793734" lvl="1" indent="-396867" algn="l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Ванадзорский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государственный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. О.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Туманяна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Армения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Национальный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Узбекистана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. Мирзо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Улугбека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Узбекистан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 algn="l"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Самаркандский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государственный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Узбекистан</a:t>
            </a:r>
            <a:r>
              <a:rPr 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  <a:endParaRPr lang="ru-RU" sz="24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793734" lvl="1" indent="-396867"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 </a:t>
            </a:r>
            <a:r>
              <a:rPr lang="ru-RU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Цзаочжуан</a:t>
            </a:r>
            <a:r>
              <a:rPr lang="ru-RU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(Китай)</a:t>
            </a:r>
          </a:p>
          <a:p>
            <a:pPr marL="793734" lvl="1" indent="-396867" algn="l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</p:spTree>
    <p:extLst>
      <p:ext uri="{BB962C8B-B14F-4D97-AF65-F5344CB8AC3E}">
        <p14:creationId xmlns:p14="http://schemas.microsoft.com/office/powerpoint/2010/main" val="298971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0" y="914400"/>
            <a:ext cx="12192000" cy="594360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4"/>
          <p:cNvSpPr txBox="1"/>
          <p:nvPr/>
        </p:nvSpPr>
        <p:spPr>
          <a:xfrm>
            <a:off x="745335" y="1201478"/>
            <a:ext cx="1095382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9182" lvl="1" indent="-264591">
              <a:lnSpc>
                <a:spcPts val="4191"/>
              </a:lnSpc>
              <a:buFont typeface="Arial"/>
              <a:buChar char="•"/>
            </a:pPr>
            <a:endParaRPr lang="ru-RU" sz="2451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  <a:p>
            <a:pPr marL="529182" lvl="1" indent="-264591">
              <a:lnSpc>
                <a:spcPts val="4191"/>
              </a:lnSpc>
              <a:buFont typeface="Arial"/>
              <a:buChar char="•"/>
            </a:pPr>
            <a:endParaRPr lang="en-US" sz="2451" dirty="0">
              <a:solidFill>
                <a:srgbClr val="000000"/>
              </a:solidFill>
              <a:latin typeface="Cormorant Garamond Bold"/>
              <a:ea typeface="Cormorant Garamond Bold"/>
              <a:cs typeface="Cormorant Garamond Bold"/>
              <a:sym typeface="Cormorant Garamond Bold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192000" cy="914400"/>
            <a:chOff x="0" y="0"/>
            <a:chExt cx="12192000" cy="914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914400"/>
            </a:xfrm>
            <a:prstGeom prst="rect">
              <a:avLst/>
            </a:prstGeom>
            <a:solidFill>
              <a:srgbClr val="153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5EC72C6-5F3D-43C0-A61F-A96AD85933B8}"/>
                </a:ext>
              </a:extLst>
            </p:cNvPr>
            <p:cNvSpPr/>
            <p:nvPr/>
          </p:nvSpPr>
          <p:spPr>
            <a:xfrm>
              <a:off x="222398" y="174308"/>
              <a:ext cx="11747205" cy="5679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just">
                <a:lnSpc>
                  <a:spcPct val="100000"/>
                </a:lnSpc>
                <a:buNone/>
              </a:pPr>
              <a:endParaRPr lang="ru-RU" sz="3100" b="0" strike="noStrike" spc="-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22398" y="95809"/>
            <a:ext cx="1196960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</a:pPr>
            <a:r>
              <a:rPr lang="ru-RU" sz="24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Филология</a:t>
            </a:r>
            <a:endParaRPr lang="ru-RU" sz="24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algn="ctr">
              <a:lnSpc>
                <a:spcPts val="5273"/>
              </a:lnSpc>
            </a:pP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222398" y="1184643"/>
            <a:ext cx="11747205" cy="353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 algn="l">
              <a:buFont typeface="Arial"/>
              <a:buChar char="•"/>
            </a:pPr>
            <a:endParaRPr lang="ru-RU" sz="23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522939" y="1107151"/>
            <a:ext cx="10953826" cy="6201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3734" lvl="1" indent="-396867">
              <a:buFont typeface="Arial"/>
              <a:buChar char="•"/>
            </a:pP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Белорусский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государственный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Беларусь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>
              <a:buFont typeface="Arial"/>
              <a:buChar char="•"/>
            </a:pP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Гродненский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государственный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.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Янки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Купалы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Беларусь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  <a:endParaRPr lang="ru-RU" sz="2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793734" lvl="1" indent="-396867">
              <a:buFont typeface="Arial"/>
              <a:buChar char="•"/>
            </a:pPr>
            <a:r>
              <a:rPr lang="ru-RU" sz="2300" dirty="0">
                <a:latin typeface="Cambria" panose="02040503050406030204" pitchFamily="18" charset="0"/>
                <a:ea typeface="Cambria" panose="02040503050406030204" pitchFamily="18" charset="0"/>
              </a:rPr>
              <a:t>Брестский государственный университет имени А. С. Пушкина (Беларусь)</a:t>
            </a:r>
          </a:p>
          <a:p>
            <a:pPr marL="793734" lvl="1" indent="-396867">
              <a:buFont typeface="Arial"/>
              <a:buChar char="•"/>
            </a:pPr>
            <a:r>
              <a:rPr lang="ru-RU" sz="2300" dirty="0">
                <a:latin typeface="Cambria" panose="02040503050406030204" pitchFamily="18" charset="0"/>
                <a:ea typeface="Cambria" panose="02040503050406030204" pitchFamily="18" charset="0"/>
              </a:rPr>
              <a:t>Гомельский государственный университет имени Франциска Скорины (Беларусь)</a:t>
            </a:r>
            <a:endParaRPr lang="en-US" sz="2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793734" lvl="1" indent="-396867">
              <a:buFont typeface="Arial"/>
              <a:buChar char="•"/>
            </a:pP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Казахский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Национальный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.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аль-Фараби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Казахстан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>
              <a:buFont typeface="Arial"/>
              <a:buChar char="•"/>
            </a:pP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Каспийский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государственный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технологий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и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инжиниринга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имени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Ш.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Есенова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Казахстан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>
              <a:buFont typeface="Arial"/>
              <a:buChar char="•"/>
            </a:pP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Евразийский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национальный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. Л. Н.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Гумилёва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Казахстан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>
              <a:buFont typeface="Arial"/>
              <a:buChar char="•"/>
            </a:pP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Ванадзорский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государственный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. О.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Туманяна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Армения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>
              <a:buFont typeface="Arial"/>
              <a:buChar char="•"/>
            </a:pP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Национальный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Узбекистана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имени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Мирзо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Улугбека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Узбекистан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</a:p>
          <a:p>
            <a:pPr marL="793734" lvl="1" indent="-396867">
              <a:buFont typeface="Arial"/>
              <a:buChar char="•"/>
            </a:pP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Самаркандский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государственный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</a:t>
            </a:r>
            <a:r>
              <a:rPr lang="en-US" sz="23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Узбекистан</a:t>
            </a:r>
            <a:r>
              <a:rPr lang="en-US" sz="2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)</a:t>
            </a:r>
            <a:endParaRPr lang="ru-RU" sz="2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rmorant Garamond Bold"/>
              <a:sym typeface="Cormorant Garamond Bold"/>
            </a:endParaRPr>
          </a:p>
          <a:p>
            <a:pPr marL="793734" lvl="1" indent="-396867">
              <a:buFont typeface="Arial"/>
              <a:buChar char="•"/>
            </a:pPr>
            <a:r>
              <a:rPr lang="ru-RU" sz="2300" dirty="0">
                <a:latin typeface="Cambria" panose="02040503050406030204" pitchFamily="18" charset="0"/>
                <a:ea typeface="Cambria" panose="02040503050406030204" pitchFamily="18" charset="0"/>
              </a:rPr>
              <a:t>Российско-Таджикский (Славянский) Университет (Таджикистан)</a:t>
            </a:r>
          </a:p>
          <a:p>
            <a:pPr marL="793734" lvl="1" indent="-396867">
              <a:buFont typeface="Arial"/>
              <a:buChar char="•"/>
            </a:pPr>
            <a:r>
              <a:rPr lang="ru-RU" sz="2300" dirty="0">
                <a:latin typeface="Cambria" panose="02040503050406030204" pitchFamily="18" charset="0"/>
                <a:ea typeface="Cambria" panose="02040503050406030204" pitchFamily="18" charset="0"/>
              </a:rPr>
              <a:t>Российско-Армянский (Славянский) университет (Армения</a:t>
            </a:r>
            <a:r>
              <a:rPr lang="ru-RU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793734" lvl="1" indent="-396867"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Университет </a:t>
            </a:r>
            <a:r>
              <a:rPr lang="ru-RU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Цзаочжуан</a:t>
            </a:r>
            <a:r>
              <a:rPr lang="ru-RU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rmorant Garamond Bold"/>
                <a:sym typeface="Cormorant Garamond Bold"/>
              </a:rPr>
              <a:t> (Китай)</a:t>
            </a:r>
          </a:p>
          <a:p>
            <a:pPr marL="793734" lvl="1" indent="-396867">
              <a:buFont typeface="Arial"/>
              <a:buChar char="•"/>
            </a:pPr>
            <a:endParaRPr lang="ru-RU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0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7158</TotalTime>
  <Words>2336</Words>
  <Application>Microsoft Office PowerPoint</Application>
  <PresentationFormat>Широкоэкранный</PresentationFormat>
  <Paragraphs>222</Paragraphs>
  <Slides>38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50" baseType="lpstr">
      <vt:lpstr>Arial</vt:lpstr>
      <vt:lpstr>Assistant Bold</vt:lpstr>
      <vt:lpstr>Assistant Regular</vt:lpstr>
      <vt:lpstr>Assistant Regular Bold</vt:lpstr>
      <vt:lpstr>Calibri</vt:lpstr>
      <vt:lpstr>Calibri Light</vt:lpstr>
      <vt:lpstr>Cambria</vt:lpstr>
      <vt:lpstr>Cormorant Garamond Bold</vt:lpstr>
      <vt:lpstr>Open Sans</vt:lpstr>
      <vt:lpstr>Open Sans Bold</vt:lpstr>
      <vt:lpstr>Times New Roman</vt:lpstr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Mobile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</dc:creator>
  <cp:lastModifiedBy>ОМС</cp:lastModifiedBy>
  <cp:revision>905</cp:revision>
  <cp:lastPrinted>2026-01-16T08:13:26Z</cp:lastPrinted>
  <dcterms:created xsi:type="dcterms:W3CDTF">2017-06-21T13:57:27Z</dcterms:created>
  <dcterms:modified xsi:type="dcterms:W3CDTF">2026-06-19T08:02:50Z</dcterms:modified>
</cp:coreProperties>
</file>