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310" r:id="rId4"/>
    <p:sldId id="312" r:id="rId5"/>
    <p:sldId id="275" r:id="rId6"/>
    <p:sldId id="276" r:id="rId7"/>
    <p:sldId id="303" r:id="rId8"/>
    <p:sldId id="277" r:id="rId9"/>
    <p:sldId id="278" r:id="rId10"/>
    <p:sldId id="279" r:id="rId11"/>
    <p:sldId id="308" r:id="rId12"/>
    <p:sldId id="29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6" r:id="rId27"/>
    <p:sldId id="307" r:id="rId28"/>
    <p:sldId id="293" r:id="rId29"/>
    <p:sldId id="294" r:id="rId30"/>
    <p:sldId id="305" r:id="rId31"/>
    <p:sldId id="295" r:id="rId32"/>
    <p:sldId id="297" r:id="rId33"/>
    <p:sldId id="298" r:id="rId34"/>
    <p:sldId id="299" r:id="rId35"/>
    <p:sldId id="300" r:id="rId36"/>
    <p:sldId id="304" r:id="rId37"/>
    <p:sldId id="309" r:id="rId38"/>
    <p:sldId id="311" r:id="rId39"/>
    <p:sldId id="25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6437" autoAdjust="0"/>
  </p:normalViewPr>
  <p:slideViewPr>
    <p:cSldViewPr snapToGrid="0">
      <p:cViewPr>
        <p:scale>
          <a:sx n="120" d="100"/>
          <a:sy n="120" d="100"/>
        </p:scale>
        <p:origin x="-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24994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57290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36960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10214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93129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84732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26870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78599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82154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09359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29472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C86-B095-4366-AE86-0B67EEBF082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4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1783" y="1194486"/>
            <a:ext cx="51321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Нормативно-правовое обеспечение организации и осуществления образовательной деятельности по программам высшего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5749" y="4863530"/>
            <a:ext cx="3308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Методический семинар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30.11.2018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образовательных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9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860" y="1133692"/>
            <a:ext cx="7980073" cy="53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65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 от 05.04.2017 № 301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134" y="451027"/>
            <a:ext cx="3996267" cy="212284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096" y="812800"/>
            <a:ext cx="4301704" cy="5935134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66" y="2661400"/>
            <a:ext cx="4382219" cy="40746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06" y="1286933"/>
            <a:ext cx="8731673" cy="52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нововведения в связи с ФГОС ВО 3++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62" y="1134533"/>
            <a:ext cx="8141838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нововведения в связи с ФГОС ВО 3++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09" y="1210733"/>
            <a:ext cx="8484245" cy="545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нововведения в связи с ФГОС ВО 3++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733" y="1060237"/>
            <a:ext cx="7811239" cy="565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нововведения в связи с ФГОС ВО 3++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34" y="1058333"/>
            <a:ext cx="8056433" cy="564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нововведения в связи с ФГОС ВО 3++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56" y="1153138"/>
            <a:ext cx="8324811" cy="557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нововведения в связи с ФГОС ВО 3++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67" y="1100667"/>
            <a:ext cx="8271933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нормативные нововведения в связи с ФГОС ВО 3++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33" y="1083734"/>
            <a:ext cx="8204506" cy="50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866" y="1109134"/>
            <a:ext cx="76453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вопросы:</a:t>
            </a: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нормативные нововведения, связанные с Порядком организации и осуществления образовательной деятельности и ФГОС ВО 3++.</a:t>
            </a: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обучающихся.</a:t>
            </a: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Отражение нормативных нововведений в нормативных локальных актах университета.</a:t>
            </a:r>
          </a:p>
          <a:p>
            <a:pPr marL="457200" lvl="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комментарии экспертов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вопросам организации и осуществления образовательной деятельности.</a:t>
            </a:r>
          </a:p>
          <a:p>
            <a:pPr marL="457200" lvl="0" indent="-457200" algn="just">
              <a:spcAft>
                <a:spcPts val="120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/>
          </a:p>
          <a:p>
            <a:pPr>
              <a:spcAft>
                <a:spcPts val="1200"/>
              </a:spcAft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87400" y="5461000"/>
            <a:ext cx="7399867" cy="84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201" y="5657671"/>
            <a:ext cx="861906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 подготовке методического семинара были использованы 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материалы семинара Межотраслевого института повышения квалификации и профессиональной переподготовки кадров с участием эксперта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материалы практического семинара «Новое в государственной аккредитации образовательной деятельности»,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21-22 сентября 2017 г., г. Санкт-Петербург.</a:t>
            </a:r>
          </a:p>
          <a:p>
            <a:endParaRPr lang="ru-RU" b="1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33" y="1088103"/>
            <a:ext cx="8157433" cy="55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49867"/>
            <a:ext cx="7899400" cy="56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069039"/>
            <a:ext cx="8102600" cy="561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33" y="1080898"/>
            <a:ext cx="7992534" cy="56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34" y="1055207"/>
            <a:ext cx="8144933" cy="560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333" y="1109813"/>
            <a:ext cx="7857067" cy="56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665" y="1266647"/>
            <a:ext cx="4123183" cy="462375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646" y="785322"/>
            <a:ext cx="4580554" cy="60726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3" y="625976"/>
            <a:ext cx="4504612" cy="60796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867" y="1430867"/>
            <a:ext cx="4375941" cy="4885267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750" y="1072366"/>
            <a:ext cx="7868249" cy="55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42" y="1151468"/>
            <a:ext cx="8437692" cy="52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002279"/>
            <a:ext cx="8432800" cy="57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Процедурные вопросы мобильности обучающихся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Сохранить\000000001.t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020235"/>
            <a:ext cx="3939231" cy="54144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730" y="1143001"/>
            <a:ext cx="4692069" cy="5456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комментарии экспертов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8519688" cy="306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комментарии экспертов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4" y="1916832"/>
            <a:ext cx="8179500" cy="301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комментарии экспертов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560897"/>
            <a:ext cx="8743538" cy="19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133" y="4210343"/>
            <a:ext cx="8669867" cy="8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комментарии экспертов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67544" y="1433270"/>
            <a:ext cx="8229600" cy="4525963"/>
          </a:xfrm>
          <a:prstGeom prst="rect">
            <a:avLst/>
          </a:prstGeom>
        </p:spPr>
        <p:txBody>
          <a:bodyPr/>
          <a:lstStyle/>
          <a:p>
            <a:pPr marL="10972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«Государственный экзамен проводится по одной или нескольким дисциплинам и (или) модулям образовательной программы, результаты освоения которых имеют определяющее значение для профессиональной деятельности выпускников»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09120"/>
            <a:ext cx="792088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ГЭ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221088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ОК-1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725144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ОПК-1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229200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ПК-2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733256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ПК-3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501008"/>
            <a:ext cx="208823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компетенций ГЭ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endCxn id="10" idx="3"/>
          </p:cNvCxnSpPr>
          <p:nvPr/>
        </p:nvCxnSpPr>
        <p:spPr>
          <a:xfrm flipH="1" flipV="1">
            <a:off x="2267744" y="4401108"/>
            <a:ext cx="1152128" cy="3240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1"/>
            <a:endCxn id="11" idx="3"/>
          </p:cNvCxnSpPr>
          <p:nvPr/>
        </p:nvCxnSpPr>
        <p:spPr>
          <a:xfrm flipH="1" flipV="1">
            <a:off x="2267744" y="4905164"/>
            <a:ext cx="1152128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3"/>
          </p:cNvCxnSpPr>
          <p:nvPr/>
        </p:nvCxnSpPr>
        <p:spPr>
          <a:xfrm flipH="1">
            <a:off x="2267744" y="5049180"/>
            <a:ext cx="1152128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3" idx="3"/>
          </p:cNvCxnSpPr>
          <p:nvPr/>
        </p:nvCxnSpPr>
        <p:spPr>
          <a:xfrm flipH="1">
            <a:off x="2267744" y="5229200"/>
            <a:ext cx="1152128" cy="6840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860032" y="3501008"/>
            <a:ext cx="187220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дисциплин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4221088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Д-1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4725144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Д-2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5229200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Д-3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5733256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Д-4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20" idx="1"/>
          </p:cNvCxnSpPr>
          <p:nvPr/>
        </p:nvCxnSpPr>
        <p:spPr>
          <a:xfrm flipV="1">
            <a:off x="4211960" y="4401108"/>
            <a:ext cx="1080120" cy="3240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3"/>
            <a:endCxn id="21" idx="1"/>
          </p:cNvCxnSpPr>
          <p:nvPr/>
        </p:nvCxnSpPr>
        <p:spPr>
          <a:xfrm flipV="1">
            <a:off x="4211960" y="4905164"/>
            <a:ext cx="1080120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2" idx="1"/>
          </p:cNvCxnSpPr>
          <p:nvPr/>
        </p:nvCxnSpPr>
        <p:spPr>
          <a:xfrm>
            <a:off x="4211960" y="5229200"/>
            <a:ext cx="1080120" cy="180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3" idx="1"/>
          </p:cNvCxnSpPr>
          <p:nvPr/>
        </p:nvCxnSpPr>
        <p:spPr>
          <a:xfrm>
            <a:off x="4211960" y="5409220"/>
            <a:ext cx="108012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авая фигурная скобка 27"/>
          <p:cNvSpPr/>
          <p:nvPr/>
        </p:nvSpPr>
        <p:spPr>
          <a:xfrm>
            <a:off x="6372200" y="4221088"/>
            <a:ext cx="216024" cy="187220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660232" y="4653136"/>
            <a:ext cx="720080" cy="10441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92280" y="3356992"/>
            <a:ext cx="187220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компетенций дисциплин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524328" y="4293096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ОК-1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24328" y="4797152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ОПК-1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24328" y="5301208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ПК-2</a:t>
            </a:r>
          </a:p>
        </p:txBody>
      </p:sp>
      <p:sp>
        <p:nvSpPr>
          <p:cNvPr id="34" name="Овал 33"/>
          <p:cNvSpPr/>
          <p:nvPr/>
        </p:nvSpPr>
        <p:spPr>
          <a:xfrm>
            <a:off x="971600" y="5661248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4328" y="5805264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ПК-4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7236296" y="5733256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комментарии экспертов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74133" y="1193461"/>
            <a:ext cx="8229600" cy="3073739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Образовательная организация при реализации основной профессиональной образовательной программы высшего образования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(бак., спец., маг.,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асп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., орд.) </a:t>
            </a:r>
          </a:p>
          <a:p>
            <a:pPr marL="109728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обеспечивает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обучающимся возможность освоения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факультативных дисциплин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28133" y="2650067"/>
            <a:ext cx="2336800" cy="169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0467" y="3048000"/>
            <a:ext cx="3852333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60401" y="3640665"/>
            <a:ext cx="7873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Пункт 6.5 раздела VI ФГОС высшего образования по направлению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обеспечивает реализацию  дисциплин (модулей) по физической культуре и спорту (в учебных планах, утвержденных ректором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установлены элективные дисциплины (модули) по физической культуре и спорту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отсутствует возможность выбора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964266" y="5935134"/>
            <a:ext cx="4868334" cy="169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комментарии экспертов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600" y="1324802"/>
            <a:ext cx="83904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Какие документы предоставляет ОО в качестве подтверждения проведения текущего контроля?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методическое обеспечение текущего контроля успеваемости: ЛНА, положение,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зачетно-экзаменационные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ведомости, зачетные книжки, расписание занятий.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обучающихся по индивидуальному учебному плану должен ли быть индивидуальный график обучения и индивидуальное расписание?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обучающихся по индивидуальному плану должно быть индивидуальное расписание занятий.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193800" y="6129867"/>
            <a:ext cx="4809067" cy="16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 и комментарии экспертов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99" y="1202928"/>
            <a:ext cx="7719723" cy="12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20" y="2311134"/>
            <a:ext cx="7884543" cy="61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978" y="3623687"/>
            <a:ext cx="7953555" cy="22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699" y="0"/>
            <a:ext cx="702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Цикл методических семинаров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358" y="847702"/>
            <a:ext cx="4649842" cy="58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9133" y="1980174"/>
            <a:ext cx="5199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Philosopher" panose="02000503000000020004" pitchFamily="2" charset="-52"/>
              </a:rPr>
              <a:t>Спасибо за</a:t>
            </a:r>
          </a:p>
          <a:p>
            <a:pPr algn="ctr"/>
            <a:r>
              <a:rPr lang="ru-RU" sz="4000" b="1" dirty="0" smtClean="0">
                <a:latin typeface="Philosopher" panose="02000503000000020004" pitchFamily="2" charset="-52"/>
              </a:rPr>
              <a:t>внимание!</a:t>
            </a:r>
          </a:p>
          <a:p>
            <a:pPr algn="ctr"/>
            <a:endParaRPr lang="ru-RU" sz="4000" b="1" dirty="0" smtClean="0">
              <a:latin typeface="Philosopher" panose="02000503000000020004" pitchFamily="2" charset="-52"/>
            </a:endParaRPr>
          </a:p>
          <a:p>
            <a:pPr algn="ctr"/>
            <a:r>
              <a:rPr lang="ru-RU" sz="4000" b="1" dirty="0" smtClean="0">
                <a:latin typeface="Philosopher" panose="02000503000000020004" pitchFamily="2" charset="-52"/>
              </a:rPr>
              <a:t>Успехов в работе)</a:t>
            </a:r>
            <a:endParaRPr lang="ru-RU" sz="4000" b="1" dirty="0">
              <a:latin typeface="Philosopher" panose="02000503000000020004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490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1" y="789186"/>
            <a:ext cx="4403228" cy="5853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400" y="974785"/>
            <a:ext cx="3940479" cy="56675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011246"/>
            <a:ext cx="8466667" cy="569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9718"/>
            <a:ext cx="8508579" cy="57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Отмечать нерабочие праздничные дни в графике в макете учебного плана или нет?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Основной принцип – «выбрасывать» воскресенья (неделя из 6 дней в ГУП)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Отмечать согласно датам: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83733" y="3750733"/>
            <a:ext cx="5511799" cy="2404534"/>
            <a:chOff x="1763688" y="3605023"/>
            <a:chExt cx="3896488" cy="145082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605023"/>
              <a:ext cx="1152128" cy="145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695344"/>
              <a:ext cx="2600344" cy="124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34" y="1051109"/>
            <a:ext cx="8195932" cy="56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99" y="0"/>
            <a:ext cx="5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05.04.2017 № 301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67" y="1075446"/>
            <a:ext cx="8102600" cy="55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443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530</Words>
  <Application>Microsoft Office PowerPoint</Application>
  <PresentationFormat>Экран (4:3)</PresentationFormat>
  <Paragraphs>108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134</cp:revision>
  <dcterms:created xsi:type="dcterms:W3CDTF">2017-07-31T11:24:23Z</dcterms:created>
  <dcterms:modified xsi:type="dcterms:W3CDTF">2018-11-30T05:29:29Z</dcterms:modified>
</cp:coreProperties>
</file>