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4" autoAdjust="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4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7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6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84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6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8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2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09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9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4C86-B095-4366-AE86-0B67EEBF082B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B6F-C3B7-4D18-BCC5-F63C8E42D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55958" y="2462774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Название</a:t>
            </a:r>
          </a:p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презентации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5749" y="4863530"/>
            <a:ext cx="330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rebuchet MS" panose="020B0603020202020204" pitchFamily="34" charset="0"/>
              </a:rPr>
              <a:t>Работа выполнена студентом</a:t>
            </a:r>
          </a:p>
          <a:p>
            <a:r>
              <a:rPr lang="ru-RU" sz="1600" dirty="0" smtClean="0">
                <a:latin typeface="Trebuchet MS" panose="020B0603020202020204" pitchFamily="34" charset="0"/>
              </a:rPr>
              <a:t>гр.: ООО111</a:t>
            </a:r>
          </a:p>
          <a:p>
            <a:r>
              <a:rPr lang="ru-RU" sz="1600" dirty="0" smtClean="0">
                <a:latin typeface="Trebuchet MS" panose="020B0603020202020204" pitchFamily="34" charset="0"/>
              </a:rPr>
              <a:t>Преподаватель:</a:t>
            </a:r>
            <a:endParaRPr lang="ru-RU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1706" y="1203158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hilosopher" panose="02000503000000020004" pitchFamily="2" charset="-52"/>
              </a:rPr>
              <a:t>СОДЕРЖАНИЕ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Philosopher" panose="02000503000000020004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8362" y="1827856"/>
            <a:ext cx="324050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Цели </a:t>
            </a:r>
            <a:r>
              <a:rPr lang="ru-RU" sz="1600" dirty="0" smtClean="0">
                <a:latin typeface="Trebuchet MS" panose="020B0603020202020204" pitchFamily="34" charset="0"/>
              </a:rPr>
              <a:t>и задачи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Структура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История создания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Институты и факультеты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Деканы институтов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Основные </a:t>
            </a:r>
            <a:r>
              <a:rPr lang="ru-RU" sz="1600" dirty="0" smtClean="0">
                <a:latin typeface="Trebuchet MS" panose="020B0603020202020204" pitchFamily="34" charset="0"/>
              </a:rPr>
              <a:t>направления </a:t>
            </a:r>
            <a:r>
              <a:rPr lang="ru-RU" sz="1600" dirty="0" smtClean="0">
                <a:latin typeface="Trebuchet MS" panose="020B0603020202020204" pitchFamily="34" charset="0"/>
              </a:rPr>
              <a:t>развития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rebuchet MS" panose="020B0603020202020204" pitchFamily="34" charset="0"/>
              </a:rPr>
              <a:t>• </a:t>
            </a:r>
            <a:r>
              <a:rPr lang="ru-RU" sz="1600" dirty="0" smtClean="0">
                <a:latin typeface="Trebuchet MS" panose="020B0603020202020204" pitchFamily="34" charset="0"/>
              </a:rPr>
              <a:t>Символика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632" y="160421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01  Цели и задачи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5242" y="1595167"/>
            <a:ext cx="6705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rebuchet MS" panose="020B0603020202020204" pitchFamily="34" charset="0"/>
              </a:rPr>
              <a:t> В 1972 году Волгоградским областным комитетом КПСС было принято решение о необходимости создания в городе государственного университета.</a:t>
            </a:r>
          </a:p>
          <a:p>
            <a:pPr algn="just"/>
            <a:r>
              <a:rPr lang="ru-RU" sz="1600" dirty="0">
                <a:latin typeface="Trebuchet MS" panose="020B0603020202020204" pitchFamily="34" charset="0"/>
              </a:rPr>
              <a:t>21 июня 1974 года вышло Постановление Совета Министров СССР № 510 об организации в Волгограде государственного университета; 30 октября того же года — Приказ Министерства высшего и среднего специального образования РСФСР № 469 об организации Волгоградского государственного университета.</a:t>
            </a:r>
          </a:p>
          <a:p>
            <a:pPr algn="just"/>
            <a:r>
              <a:rPr lang="ru-RU" sz="1600" dirty="0">
                <a:latin typeface="Trebuchet MS" panose="020B0603020202020204" pitchFamily="34" charset="0"/>
              </a:rPr>
              <a:t>Открытие состоялось в 1980 году; тогда же на факультет естественных и гуманитарных наук по 5 специальностям поступили первые 250 студентов.</a:t>
            </a:r>
          </a:p>
          <a:p>
            <a:pPr algn="just"/>
            <a:r>
              <a:rPr lang="ru-RU" sz="1600" dirty="0">
                <a:latin typeface="Trebuchet MS" panose="020B0603020202020204" pitchFamily="34" charset="0"/>
              </a:rPr>
              <a:t>В дальнейшем были созданы 10 институтов, научная библиотека, 21 научно-образовательный центр, 182 образовательные программы, научное издательство и т. д.; открыты филиалы в Волжском и Урюпинске .</a:t>
            </a:r>
          </a:p>
          <a:p>
            <a:pPr algn="just"/>
            <a:r>
              <a:rPr lang="ru-RU" sz="1600" dirty="0" smtClean="0">
                <a:latin typeface="Trebuchet MS" panose="020B0603020202020204" pitchFamily="34" charset="0"/>
              </a:rPr>
              <a:t>ВУЗ </a:t>
            </a:r>
            <a:r>
              <a:rPr lang="ru-RU" sz="1600" dirty="0">
                <a:latin typeface="Trebuchet MS" panose="020B0603020202020204" pitchFamily="34" charset="0"/>
              </a:rPr>
              <a:t>является Членом Евразийской ассоциации университетов, Ассоциации классических университетов России, Международной ассоциации преподавателей русского языка и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23644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632" y="160421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02  Структура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90279" y="1433075"/>
            <a:ext cx="32405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rebuchet MS" panose="020B0603020202020204" pitchFamily="34" charset="0"/>
              </a:rPr>
              <a:t>      В </a:t>
            </a:r>
            <a:r>
              <a:rPr lang="ru-RU" sz="1600" dirty="0">
                <a:latin typeface="Trebuchet MS" panose="020B0603020202020204" pitchFamily="34" charset="0"/>
              </a:rPr>
              <a:t>структуру </a:t>
            </a:r>
            <a:r>
              <a:rPr lang="ru-RU" sz="1600" dirty="0" err="1">
                <a:latin typeface="Trebuchet MS" panose="020B0603020202020204" pitchFamily="34" charset="0"/>
              </a:rPr>
              <a:t>ВолГУ</a:t>
            </a:r>
            <a:r>
              <a:rPr lang="ru-RU" sz="1600" dirty="0">
                <a:latin typeface="Trebuchet MS" panose="020B0603020202020204" pitchFamily="34" charset="0"/>
              </a:rPr>
              <a:t> входят 11 институтов; около 50 специальных и общеуниверситетских кафедр, 28 направлений магистратуры, 44 направления подготовки </a:t>
            </a:r>
            <a:r>
              <a:rPr lang="ru-RU" sz="1600" dirty="0" smtClean="0">
                <a:latin typeface="Trebuchet MS" panose="020B0603020202020204" pitchFamily="34" charset="0"/>
              </a:rPr>
              <a:t>бакалавров, 3 специальности</a:t>
            </a:r>
            <a:r>
              <a:rPr lang="ru-RU" sz="1600" dirty="0">
                <a:latin typeface="Trebuchet MS" panose="020B0603020202020204" pitchFamily="34" charset="0"/>
              </a:rPr>
              <a:t>; аспирантура </a:t>
            </a:r>
            <a:r>
              <a:rPr lang="ru-RU" sz="1600" dirty="0" smtClean="0">
                <a:latin typeface="Trebuchet MS" panose="020B0603020202020204" pitchFamily="34" charset="0"/>
              </a:rPr>
              <a:t>и докторантура (по 9 специальностям). Существует </a:t>
            </a:r>
            <a:r>
              <a:rPr lang="ru-RU" sz="1600" dirty="0">
                <a:latin typeface="Trebuchet MS" panose="020B0603020202020204" pitchFamily="34" charset="0"/>
              </a:rPr>
              <a:t>система дополнительного профессионального образования, реализующая Президентскую программу подготовки управленческих кадров и программы профессиональной переподготовки, двойного диплома, профессионального повышения квалификации.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873" y="1555044"/>
            <a:ext cx="3129813" cy="20694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11395" y="3661801"/>
            <a:ext cx="3489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rebuchet MS" panose="020B0603020202020204" pitchFamily="34" charset="0"/>
              </a:rPr>
              <a:t>Выпускники Волгоградского государственного университета</a:t>
            </a:r>
            <a:endParaRPr lang="ru-RU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55951"/>
              </p:ext>
            </p:extLst>
          </p:nvPr>
        </p:nvGraphicFramePr>
        <p:xfrm>
          <a:off x="1524000" y="1564640"/>
          <a:ext cx="6096000" cy="428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368937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Институты 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 факультеты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50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мировой экономики и финансов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23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филологии и межкультурной коммуникации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2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Физико-технический институт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46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дополнительного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85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истории, международных отношений и социальных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2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управления и региональной экономики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права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математики и информационных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37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естественных наук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7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Институт приоритетных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04304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0632" y="160421"/>
            <a:ext cx="359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Philosopher" panose="02000503000000020004" pitchFamily="2" charset="-52"/>
              </a:rPr>
              <a:t>04  Институты и факультеты</a:t>
            </a:r>
            <a:endParaRPr lang="ru-RU" sz="2000" dirty="0">
              <a:solidFill>
                <a:schemeClr val="bg1"/>
              </a:solidFill>
              <a:latin typeface="Philosopher" panose="0200050300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255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5958" y="2462774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Спасибо за</a:t>
            </a:r>
          </a:p>
          <a:p>
            <a:pPr algn="ctr"/>
            <a:r>
              <a:rPr lang="ru-RU" sz="4000" b="1" dirty="0" smtClean="0">
                <a:latin typeface="Philosopher" panose="02000503000000020004" pitchFamily="2" charset="-52"/>
              </a:rPr>
              <a:t>внимание!</a:t>
            </a:r>
            <a:endParaRPr lang="ru-RU" sz="4000" b="1" dirty="0">
              <a:latin typeface="Philosopher" panose="0200050300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24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288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Philosopher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21</cp:revision>
  <dcterms:created xsi:type="dcterms:W3CDTF">2017-07-31T11:24:23Z</dcterms:created>
  <dcterms:modified xsi:type="dcterms:W3CDTF">2017-08-03T08:21:33Z</dcterms:modified>
</cp:coreProperties>
</file>